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7"/>
  </p:notesMasterIdLst>
  <p:sldIdLst>
    <p:sldId id="256" r:id="rId2"/>
    <p:sldId id="258" r:id="rId3"/>
    <p:sldId id="257" r:id="rId4"/>
    <p:sldId id="259" r:id="rId5"/>
    <p:sldId id="269" r:id="rId6"/>
    <p:sldId id="263" r:id="rId7"/>
    <p:sldId id="260" r:id="rId8"/>
    <p:sldId id="262" r:id="rId9"/>
    <p:sldId id="261" r:id="rId10"/>
    <p:sldId id="264" r:id="rId11"/>
    <p:sldId id="265" r:id="rId12"/>
    <p:sldId id="266" r:id="rId13"/>
    <p:sldId id="268" r:id="rId14"/>
    <p:sldId id="270" r:id="rId15"/>
    <p:sldId id="271" r:id="rId16"/>
    <p:sldId id="272" r:id="rId17"/>
    <p:sldId id="267" r:id="rId18"/>
    <p:sldId id="275" r:id="rId19"/>
    <p:sldId id="280" r:id="rId20"/>
    <p:sldId id="274" r:id="rId21"/>
    <p:sldId id="278" r:id="rId22"/>
    <p:sldId id="282" r:id="rId23"/>
    <p:sldId id="279" r:id="rId24"/>
    <p:sldId id="281" r:id="rId25"/>
    <p:sldId id="283" r:id="rId26"/>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61326" autoAdjust="0"/>
  </p:normalViewPr>
  <p:slideViewPr>
    <p:cSldViewPr>
      <p:cViewPr varScale="1">
        <p:scale>
          <a:sx n="42" d="100"/>
          <a:sy n="42" d="100"/>
        </p:scale>
        <p:origin x="-2184" y="-96"/>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F8D0F25-CA4B-4301-8DE6-A625C8BA6165}" type="datetimeFigureOut">
              <a:rPr lang="zh-CN" altLang="en-US" smtClean="0"/>
              <a:t>2018/12/4</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E3E2490-73DC-4F3F-B1BD-FF6BE26DCD03}" type="slidenum">
              <a:rPr lang="zh-CN" altLang="en-US" smtClean="0"/>
              <a:t>‹#›</a:t>
            </a:fld>
            <a:endParaRPr lang="zh-CN" altLang="en-US"/>
          </a:p>
        </p:txBody>
      </p:sp>
    </p:spTree>
    <p:extLst>
      <p:ext uri="{BB962C8B-B14F-4D97-AF65-F5344CB8AC3E}">
        <p14:creationId xmlns:p14="http://schemas.microsoft.com/office/powerpoint/2010/main" val="31164331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各位好，我的毕业设计题目为</a:t>
            </a: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t>“</a:t>
            </a:r>
            <a:r>
              <a:rPr lang="zh-CN" altLang="zh-CN" sz="1200" dirty="0" smtClean="0"/>
              <a:t>基于深度学习的惯性导航室内定位算法研究</a:t>
            </a:r>
            <a:r>
              <a:rPr lang="en-US" altLang="zh-CN" dirty="0" smtClean="0"/>
              <a:t>”</a:t>
            </a:r>
            <a:endParaRPr lang="zh-CN" altLang="en-US" dirty="0"/>
          </a:p>
        </p:txBody>
      </p:sp>
      <p:sp>
        <p:nvSpPr>
          <p:cNvPr id="4" name="灯片编号占位符 3"/>
          <p:cNvSpPr>
            <a:spLocks noGrp="1"/>
          </p:cNvSpPr>
          <p:nvPr>
            <p:ph type="sldNum" sz="quarter" idx="10"/>
          </p:nvPr>
        </p:nvSpPr>
        <p:spPr/>
        <p:txBody>
          <a:bodyPr/>
          <a:lstStyle/>
          <a:p>
            <a:fld id="{CE3E2490-73DC-4F3F-B1BD-FF6BE26DCD03}" type="slidenum">
              <a:rPr lang="zh-CN" altLang="en-US" smtClean="0"/>
              <a:t>1</a:t>
            </a:fld>
            <a:endParaRPr lang="zh-CN" altLang="en-US"/>
          </a:p>
        </p:txBody>
      </p:sp>
    </p:spTree>
    <p:extLst>
      <p:ext uri="{BB962C8B-B14F-4D97-AF65-F5344CB8AC3E}">
        <p14:creationId xmlns:p14="http://schemas.microsoft.com/office/powerpoint/2010/main" val="22889688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接下来开始介绍本文的扩展的步态分析方法</a:t>
            </a:r>
            <a:endParaRPr lang="en-US" altLang="zh-CN" dirty="0" smtClean="0"/>
          </a:p>
          <a:p>
            <a:r>
              <a:rPr lang="zh-CN" altLang="en-US" dirty="0" smtClean="0"/>
              <a:t>扩展的步态分析分成了主轴选择、步态分析和行为判断三个组件</a:t>
            </a:r>
            <a:endParaRPr lang="en-US" altLang="zh-CN" dirty="0" smtClean="0"/>
          </a:p>
          <a:p>
            <a:r>
              <a:rPr lang="zh-CN" altLang="en-US" dirty="0" smtClean="0"/>
              <a:t>这是第一个组件主轴选择</a:t>
            </a:r>
            <a:endParaRPr lang="en-US" altLang="zh-CN" dirty="0" smtClean="0"/>
          </a:p>
          <a:p>
            <a:endParaRPr lang="en-US" altLang="zh-CN" dirty="0" smtClean="0"/>
          </a:p>
          <a:p>
            <a:r>
              <a:rPr lang="zh-CN" altLang="en-US" dirty="0" smtClean="0"/>
              <a:t>其实就是建立一条虚拟轴，以这个轴作为基础进行步态分析</a:t>
            </a: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本文中以</a:t>
            </a:r>
            <a:r>
              <a:rPr lang="en-US" altLang="zh-CN" sz="1200" dirty="0" smtClean="0"/>
              <a:t>X</a:t>
            </a:r>
            <a:r>
              <a:rPr lang="zh-CN" altLang="en-US" sz="1200" dirty="0" smtClean="0"/>
              <a:t>轴</a:t>
            </a:r>
            <a:r>
              <a:rPr lang="en-US" altLang="zh-CN" sz="1200" dirty="0" smtClean="0"/>
              <a:t>    Y</a:t>
            </a:r>
            <a:r>
              <a:rPr lang="zh-CN" altLang="en-US" sz="1200" dirty="0" smtClean="0"/>
              <a:t>轴</a:t>
            </a:r>
            <a:r>
              <a:rPr lang="en-US" altLang="zh-CN" sz="1200" dirty="0" smtClean="0"/>
              <a:t>    Z</a:t>
            </a:r>
            <a:r>
              <a:rPr lang="zh-CN" altLang="en-US" sz="1200" dirty="0" smtClean="0"/>
              <a:t>轴    </a:t>
            </a:r>
            <a:r>
              <a:rPr lang="zh-CN" altLang="en-US" sz="1200" dirty="0" smtClean="0">
                <a:solidFill>
                  <a:srgbClr val="FF0000"/>
                </a:solidFill>
              </a:rPr>
              <a:t>总加速度</a:t>
            </a:r>
            <a:r>
              <a:rPr lang="en-US" altLang="zh-CN" sz="1200" dirty="0" smtClean="0">
                <a:solidFill>
                  <a:srgbClr val="FF0000"/>
                </a:solidFill>
              </a:rPr>
              <a:t>    </a:t>
            </a:r>
            <a:r>
              <a:rPr lang="zh-CN" altLang="en-US" sz="1200" dirty="0" smtClean="0">
                <a:solidFill>
                  <a:srgbClr val="C00000"/>
                </a:solidFill>
              </a:rPr>
              <a:t>最大方差作为主轴进行</a:t>
            </a:r>
            <a:endParaRPr lang="en-US" altLang="zh-CN" sz="1200" dirty="0" smtClean="0">
              <a:solidFill>
                <a:srgbClr val="C00000"/>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solidFill>
                  <a:srgbClr val="C00000"/>
                </a:solidFill>
              </a:rPr>
              <a:t>在这里罗列出来四种不移动方式的在本文中</a:t>
            </a:r>
            <a:endParaRPr lang="en-US" altLang="zh-CN" sz="1200" dirty="0" smtClean="0">
              <a:solidFill>
                <a:srgbClr val="C00000"/>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solidFill>
                  <a:srgbClr val="C00000"/>
                </a:solidFill>
              </a:rPr>
              <a:t>一般来说要找一个波形明显的来进行步态分析</a:t>
            </a:r>
            <a:endParaRPr lang="en-US" altLang="zh-CN" sz="1200" dirty="0" smtClean="0">
              <a:solidFill>
                <a:srgbClr val="C00000"/>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solidFill>
                  <a:srgbClr val="C00000"/>
                </a:solidFill>
              </a:rPr>
              <a:t>在实验中本文推荐用总加速度</a:t>
            </a:r>
            <a:endParaRPr lang="en-US" altLang="zh-CN" sz="1200" dirty="0" smtClean="0">
              <a:solidFill>
                <a:srgbClr val="C00000"/>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solidFill>
                  <a:srgbClr val="C00000"/>
                </a:solidFill>
              </a:rPr>
              <a:t>此外最大方差方法有的时候会有极好的波形，或许可以继续玩一玩</a:t>
            </a:r>
            <a:endParaRPr lang="en-US" altLang="zh-CN" sz="1200" dirty="0" smtClean="0">
              <a:solidFill>
                <a:srgbClr val="C00000"/>
              </a:solidFill>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dirty="0" smtClean="0"/>
          </a:p>
        </p:txBody>
      </p:sp>
      <p:sp>
        <p:nvSpPr>
          <p:cNvPr id="4" name="灯片编号占位符 3"/>
          <p:cNvSpPr>
            <a:spLocks noGrp="1"/>
          </p:cNvSpPr>
          <p:nvPr>
            <p:ph type="sldNum" sz="quarter" idx="10"/>
          </p:nvPr>
        </p:nvSpPr>
        <p:spPr/>
        <p:txBody>
          <a:bodyPr/>
          <a:lstStyle/>
          <a:p>
            <a:fld id="{CE3E2490-73DC-4F3F-B1BD-FF6BE26DCD03}" type="slidenum">
              <a:rPr lang="zh-CN" altLang="en-US" smtClean="0"/>
              <a:t>10</a:t>
            </a:fld>
            <a:endParaRPr lang="zh-CN" altLang="en-US"/>
          </a:p>
        </p:txBody>
      </p:sp>
    </p:spTree>
    <p:extLst>
      <p:ext uri="{BB962C8B-B14F-4D97-AF65-F5344CB8AC3E}">
        <p14:creationId xmlns:p14="http://schemas.microsoft.com/office/powerpoint/2010/main" val="25942111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主轴选择了之后就要进行步态分析</a:t>
            </a:r>
            <a:endParaRPr lang="en-US" altLang="zh-CN" dirty="0" smtClean="0"/>
          </a:p>
          <a:p>
            <a:r>
              <a:rPr lang="zh-CN" altLang="en-US" dirty="0" smtClean="0"/>
              <a:t>步态分析的目的就是选择出来每一步的下标，再根据这个下标选择真正的传感器数据和其他的数据</a:t>
            </a:r>
            <a:endParaRPr lang="en-US" altLang="zh-CN" dirty="0" smtClean="0"/>
          </a:p>
          <a:p>
            <a:r>
              <a:rPr lang="zh-CN" altLang="en-US" dirty="0" smtClean="0"/>
              <a:t>这就有了进行进行真正的计算的依据</a:t>
            </a:r>
            <a:endParaRPr lang="en-US" altLang="zh-CN" dirty="0" smtClean="0"/>
          </a:p>
          <a:p>
            <a:endParaRPr lang="en-US" altLang="zh-CN" dirty="0" smtClean="0"/>
          </a:p>
          <a:p>
            <a:r>
              <a:rPr lang="zh-CN" altLang="en-US" dirty="0" smtClean="0"/>
              <a:t>步态分析的方法目前有很多，以峰值检测和零点交叉的方法作为基础进行了各种眼花</a:t>
            </a:r>
            <a:endParaRPr lang="en-US" altLang="zh-CN" dirty="0" smtClean="0"/>
          </a:p>
          <a:p>
            <a:r>
              <a:rPr lang="zh-CN" altLang="en-US" dirty="0" smtClean="0"/>
              <a:t>步态分析的效果可以参看表格，在走了</a:t>
            </a:r>
            <a:r>
              <a:rPr lang="en-US" altLang="zh-CN" dirty="0" smtClean="0"/>
              <a:t>18</a:t>
            </a:r>
            <a:r>
              <a:rPr lang="zh-CN" altLang="en-US" dirty="0" smtClean="0"/>
              <a:t>步的时候的效果是这样的</a:t>
            </a:r>
            <a:endParaRPr lang="en-US" altLang="zh-CN" dirty="0" smtClean="0"/>
          </a:p>
          <a:p>
            <a:r>
              <a:rPr lang="zh-CN" altLang="en-US" dirty="0" smtClean="0"/>
              <a:t>在本文中使用峰值检测的方法作为步态分析的主要方法</a:t>
            </a:r>
            <a:endParaRPr lang="en-US" altLang="zh-CN" dirty="0" smtClean="0"/>
          </a:p>
          <a:p>
            <a:endParaRPr lang="en-US" altLang="zh-CN" dirty="0" smtClean="0"/>
          </a:p>
          <a:p>
            <a:r>
              <a:rPr lang="zh-CN" altLang="en-US" dirty="0" smtClean="0"/>
              <a:t>此外特别提一句采样匹配的方法效果极差，尝试了三种以上的采样匹配的方法也得到不到靠谱的结果</a:t>
            </a:r>
            <a:endParaRPr lang="zh-CN" altLang="en-US" dirty="0"/>
          </a:p>
        </p:txBody>
      </p:sp>
      <p:sp>
        <p:nvSpPr>
          <p:cNvPr id="4" name="灯片编号占位符 3"/>
          <p:cNvSpPr>
            <a:spLocks noGrp="1"/>
          </p:cNvSpPr>
          <p:nvPr>
            <p:ph type="sldNum" sz="quarter" idx="10"/>
          </p:nvPr>
        </p:nvSpPr>
        <p:spPr/>
        <p:txBody>
          <a:bodyPr/>
          <a:lstStyle/>
          <a:p>
            <a:fld id="{CE3E2490-73DC-4F3F-B1BD-FF6BE26DCD03}" type="slidenum">
              <a:rPr lang="zh-CN" altLang="en-US" smtClean="0"/>
              <a:t>11</a:t>
            </a:fld>
            <a:endParaRPr lang="zh-CN" altLang="en-US"/>
          </a:p>
        </p:txBody>
      </p:sp>
    </p:spTree>
    <p:extLst>
      <p:ext uri="{BB962C8B-B14F-4D97-AF65-F5344CB8AC3E}">
        <p14:creationId xmlns:p14="http://schemas.microsoft.com/office/powerpoint/2010/main" val="38009318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经过步态分析之后，我们已经成功砍掉了</a:t>
            </a:r>
            <a:r>
              <a:rPr lang="en-US" altLang="zh-CN" dirty="0" smtClean="0"/>
              <a:t>80%</a:t>
            </a:r>
            <a:r>
              <a:rPr lang="zh-CN" altLang="en-US" dirty="0" smtClean="0"/>
              <a:t>左右的数据</a:t>
            </a:r>
            <a:endParaRPr lang="en-US" altLang="zh-CN" dirty="0" smtClean="0"/>
          </a:p>
          <a:p>
            <a:r>
              <a:rPr lang="zh-CN" altLang="en-US" dirty="0" smtClean="0"/>
              <a:t>剩下的数据中包含的信息是我们更加感兴趣的</a:t>
            </a:r>
            <a:endParaRPr lang="en-US" altLang="zh-CN" dirty="0" smtClean="0"/>
          </a:p>
          <a:p>
            <a:r>
              <a:rPr lang="zh-CN" altLang="en-US" dirty="0" smtClean="0"/>
              <a:t>因此可以尝试使用更多更丰富的方法进行细致的分析</a:t>
            </a:r>
            <a:endParaRPr lang="en-US" altLang="zh-CN" dirty="0" smtClean="0"/>
          </a:p>
          <a:p>
            <a:r>
              <a:rPr lang="zh-CN" altLang="en-US" dirty="0" smtClean="0"/>
              <a:t>这就是行为判断的核心思想，来源于人类行为识别。</a:t>
            </a:r>
            <a:endParaRPr lang="en-US" altLang="zh-CN" dirty="0" smtClean="0"/>
          </a:p>
          <a:p>
            <a:endParaRPr lang="en-US" altLang="zh-CN" dirty="0" smtClean="0"/>
          </a:p>
          <a:p>
            <a:r>
              <a:rPr lang="zh-CN" altLang="en-US" dirty="0" smtClean="0"/>
              <a:t>行为判断的发现过程是行止的判断、行止分类、行人的进一步行为分类</a:t>
            </a:r>
            <a:endParaRPr lang="en-US" altLang="zh-CN" dirty="0" smtClean="0"/>
          </a:p>
          <a:p>
            <a:r>
              <a:rPr lang="zh-CN" altLang="en-US" dirty="0" smtClean="0"/>
              <a:t>在这里本文尝试了阈值、方差、有限状态机等等方法，</a:t>
            </a:r>
            <a:endParaRPr lang="en-US" altLang="zh-CN" dirty="0" smtClean="0"/>
          </a:p>
          <a:p>
            <a:r>
              <a:rPr lang="zh-CN" altLang="en-US" dirty="0" smtClean="0"/>
              <a:t>最终尝试了一下深度学习</a:t>
            </a:r>
            <a:r>
              <a:rPr lang="en-US" altLang="zh-CN" dirty="0" smtClean="0"/>
              <a:t>LSTM</a:t>
            </a:r>
            <a:r>
              <a:rPr lang="zh-CN" altLang="en-US" dirty="0" smtClean="0"/>
              <a:t>的方法</a:t>
            </a:r>
            <a:endParaRPr lang="en-US" altLang="zh-CN" dirty="0" smtClean="0"/>
          </a:p>
          <a:p>
            <a:r>
              <a:rPr lang="zh-CN" altLang="en-US" dirty="0" smtClean="0"/>
              <a:t>效果很好</a:t>
            </a:r>
            <a:endParaRPr lang="zh-CN" altLang="en-US" dirty="0"/>
          </a:p>
        </p:txBody>
      </p:sp>
      <p:sp>
        <p:nvSpPr>
          <p:cNvPr id="4" name="灯片编号占位符 3"/>
          <p:cNvSpPr>
            <a:spLocks noGrp="1"/>
          </p:cNvSpPr>
          <p:nvPr>
            <p:ph type="sldNum" sz="quarter" idx="10"/>
          </p:nvPr>
        </p:nvSpPr>
        <p:spPr/>
        <p:txBody>
          <a:bodyPr/>
          <a:lstStyle/>
          <a:p>
            <a:fld id="{CE3E2490-73DC-4F3F-B1BD-FF6BE26DCD03}" type="slidenum">
              <a:rPr lang="zh-CN" altLang="en-US" smtClean="0"/>
              <a:t>12</a:t>
            </a:fld>
            <a:endParaRPr lang="zh-CN" altLang="en-US"/>
          </a:p>
        </p:txBody>
      </p:sp>
    </p:spTree>
    <p:extLst>
      <p:ext uri="{BB962C8B-B14F-4D97-AF65-F5344CB8AC3E}">
        <p14:creationId xmlns:p14="http://schemas.microsoft.com/office/powerpoint/2010/main" val="6643762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而使用</a:t>
            </a:r>
            <a:r>
              <a:rPr lang="en-US" altLang="zh-CN" dirty="0" smtClean="0"/>
              <a:t>LSTM</a:t>
            </a:r>
            <a:r>
              <a:rPr lang="zh-CN" altLang="en-US" dirty="0" smtClean="0"/>
              <a:t>进行行为判断的方法也有着这样的演化</a:t>
            </a:r>
            <a:endParaRPr lang="en-US" altLang="zh-CN" dirty="0" smtClean="0"/>
          </a:p>
          <a:p>
            <a:r>
              <a:rPr lang="zh-CN" altLang="en-US" dirty="0" smtClean="0"/>
              <a:t>首先当然是行止的判断</a:t>
            </a:r>
            <a:endParaRPr lang="en-US" altLang="zh-CN" dirty="0" smtClean="0"/>
          </a:p>
          <a:p>
            <a:r>
              <a:rPr lang="zh-CN" altLang="en-US" dirty="0" smtClean="0"/>
              <a:t>然后本文将行为分成了</a:t>
            </a:r>
            <a:r>
              <a:rPr lang="en-US" altLang="zh-CN" dirty="0" smtClean="0"/>
              <a:t>5</a:t>
            </a:r>
            <a:r>
              <a:rPr lang="zh-CN" altLang="en-US" dirty="0" smtClean="0"/>
              <a:t>类</a:t>
            </a:r>
            <a:endParaRPr lang="en-US" altLang="zh-CN" dirty="0" smtClean="0"/>
          </a:p>
          <a:p>
            <a:r>
              <a:rPr lang="zh-CN" altLang="en-US" sz="1200" dirty="0" smtClean="0"/>
              <a:t>静止状态</a:t>
            </a:r>
            <a:r>
              <a:rPr lang="en-US" altLang="zh-CN" sz="1200" baseline="0" dirty="0" smtClean="0"/>
              <a:t> </a:t>
            </a:r>
            <a:r>
              <a:rPr lang="zh-CN" altLang="en-US" sz="1200" dirty="0" smtClean="0"/>
              <a:t>水平移动</a:t>
            </a:r>
            <a:r>
              <a:rPr lang="en-US" altLang="zh-CN" sz="1200" baseline="0" dirty="0" smtClean="0"/>
              <a:t> </a:t>
            </a:r>
            <a:r>
              <a:rPr lang="zh-CN" altLang="en-US" sz="1200" dirty="0" smtClean="0"/>
              <a:t>向上移动</a:t>
            </a:r>
            <a:r>
              <a:rPr lang="en-US" altLang="zh-CN" sz="1200" baseline="0" dirty="0" smtClean="0"/>
              <a:t> </a:t>
            </a:r>
            <a:r>
              <a:rPr lang="zh-CN" altLang="en-US" sz="1200" dirty="0" smtClean="0"/>
              <a:t>向下移动</a:t>
            </a:r>
            <a:r>
              <a:rPr lang="en-US" altLang="zh-CN" sz="1200" baseline="0" dirty="0" smtClean="0"/>
              <a:t> </a:t>
            </a:r>
            <a:r>
              <a:rPr lang="zh-CN" altLang="en-US" sz="1200" dirty="0" smtClean="0"/>
              <a:t>转弯状态</a:t>
            </a:r>
            <a:endParaRPr lang="en-US" altLang="zh-CN" sz="1200" dirty="0" smtClean="0"/>
          </a:p>
          <a:p>
            <a:endParaRPr lang="en-US" altLang="zh-CN" dirty="0" smtClean="0"/>
          </a:p>
          <a:p>
            <a:r>
              <a:rPr lang="zh-CN" altLang="en-US" dirty="0" smtClean="0"/>
              <a:t>后来因为这样分类的准确度不是特别好</a:t>
            </a:r>
            <a:endParaRPr lang="en-US" altLang="zh-CN" dirty="0" smtClean="0"/>
          </a:p>
          <a:p>
            <a:r>
              <a:rPr lang="zh-CN" altLang="en-US" dirty="0" smtClean="0"/>
              <a:t>所以干脆分成了</a:t>
            </a:r>
            <a:endParaRPr lang="en-US" altLang="zh-CN" dirty="0" smtClean="0"/>
          </a:p>
          <a:p>
            <a:r>
              <a:rPr lang="zh-CN" altLang="en-US" dirty="0" smtClean="0"/>
              <a:t>水平移动、向上移动和向下移动三大类</a:t>
            </a:r>
            <a:endParaRPr lang="en-US" altLang="zh-CN" dirty="0" smtClean="0"/>
          </a:p>
          <a:p>
            <a:r>
              <a:rPr lang="zh-CN" altLang="en-US" dirty="0" smtClean="0"/>
              <a:t>转弯嵌入到方向判定</a:t>
            </a:r>
            <a:endParaRPr lang="en-US" altLang="zh-CN" dirty="0" smtClean="0"/>
          </a:p>
          <a:p>
            <a:r>
              <a:rPr lang="zh-CN" altLang="en-US" dirty="0" smtClean="0"/>
              <a:t>静止状态到步长估计那里进行处理</a:t>
            </a:r>
            <a:endParaRPr lang="en-US" altLang="zh-CN" dirty="0" smtClean="0"/>
          </a:p>
          <a:p>
            <a:endParaRPr lang="en-US" altLang="zh-CN" dirty="0" smtClean="0"/>
          </a:p>
          <a:p>
            <a:r>
              <a:rPr lang="zh-CN" altLang="en-US" dirty="0" smtClean="0"/>
              <a:t>使用</a:t>
            </a:r>
            <a:r>
              <a:rPr lang="en-US" altLang="zh-CN" dirty="0" smtClean="0"/>
              <a:t>LSTM</a:t>
            </a:r>
            <a:r>
              <a:rPr lang="zh-CN" altLang="en-US" dirty="0" smtClean="0"/>
              <a:t>分类中</a:t>
            </a:r>
            <a:endParaRPr lang="en-US" altLang="zh-CN" dirty="0" smtClean="0"/>
          </a:p>
          <a:p>
            <a:r>
              <a:rPr lang="zh-CN" altLang="en-US" dirty="0" smtClean="0"/>
              <a:t>使用的数据来自于系统收集的数据</a:t>
            </a:r>
            <a:endParaRPr lang="en-US" altLang="zh-CN" dirty="0" smtClean="0"/>
          </a:p>
          <a:p>
            <a:r>
              <a:rPr lang="zh-CN" altLang="en-US" dirty="0" smtClean="0"/>
              <a:t>标签是使用手机客户端手动打的</a:t>
            </a:r>
            <a:endParaRPr lang="en-US" altLang="zh-CN" dirty="0" smtClean="0"/>
          </a:p>
          <a:p>
            <a:endParaRPr lang="en-US" altLang="zh-CN" dirty="0" smtClean="0"/>
          </a:p>
          <a:p>
            <a:r>
              <a:rPr lang="zh-CN" altLang="en-US" dirty="0" smtClean="0"/>
              <a:t>组成进行分类的特征向量的原料主要有加速度、陀螺仪、方差、步频</a:t>
            </a:r>
            <a:endParaRPr lang="en-US" altLang="zh-CN" dirty="0" smtClean="0"/>
          </a:p>
          <a:p>
            <a:r>
              <a:rPr lang="zh-CN" altLang="en-US" dirty="0" smtClean="0"/>
              <a:t>分类结果为</a:t>
            </a:r>
            <a:r>
              <a:rPr lang="en-US" altLang="zh-CN" dirty="0" smtClean="0"/>
              <a:t>0,1,2</a:t>
            </a:r>
            <a:r>
              <a:rPr lang="zh-CN" altLang="en-US" dirty="0" smtClean="0"/>
              <a:t>分别代表三种不同的方向</a:t>
            </a:r>
            <a:endParaRPr lang="zh-CN" altLang="en-US" dirty="0"/>
          </a:p>
        </p:txBody>
      </p:sp>
      <p:sp>
        <p:nvSpPr>
          <p:cNvPr id="4" name="灯片编号占位符 3"/>
          <p:cNvSpPr>
            <a:spLocks noGrp="1"/>
          </p:cNvSpPr>
          <p:nvPr>
            <p:ph type="sldNum" sz="quarter" idx="10"/>
          </p:nvPr>
        </p:nvSpPr>
        <p:spPr/>
        <p:txBody>
          <a:bodyPr/>
          <a:lstStyle/>
          <a:p>
            <a:fld id="{CE3E2490-73DC-4F3F-B1BD-FF6BE26DCD03}" type="slidenum">
              <a:rPr lang="zh-CN" altLang="en-US" smtClean="0"/>
              <a:t>13</a:t>
            </a:fld>
            <a:endParaRPr lang="zh-CN" altLang="en-US"/>
          </a:p>
        </p:txBody>
      </p:sp>
    </p:spTree>
    <p:extLst>
      <p:ext uri="{BB962C8B-B14F-4D97-AF65-F5344CB8AC3E}">
        <p14:creationId xmlns:p14="http://schemas.microsoft.com/office/powerpoint/2010/main" val="30035939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那么，接下来对行为判断进行水平方向的扩展</a:t>
            </a:r>
            <a:endParaRPr lang="en-US" altLang="zh-CN" dirty="0" smtClean="0"/>
          </a:p>
          <a:p>
            <a:r>
              <a:rPr lang="zh-CN" altLang="en-US" dirty="0" smtClean="0"/>
              <a:t>也就是步长估计的行止判断扩展</a:t>
            </a:r>
            <a:endParaRPr lang="en-US" altLang="zh-CN" dirty="0" smtClean="0"/>
          </a:p>
          <a:p>
            <a:r>
              <a:rPr lang="zh-CN" altLang="en-US" dirty="0" smtClean="0"/>
              <a:t>本文将停止状态认为是一种步长，长度为</a:t>
            </a:r>
            <a:r>
              <a:rPr lang="en-US" altLang="zh-CN" dirty="0" smtClean="0"/>
              <a:t>0</a:t>
            </a:r>
            <a:r>
              <a:rPr lang="zh-CN" altLang="en-US" dirty="0" smtClean="0"/>
              <a:t>米</a:t>
            </a:r>
            <a:endParaRPr lang="en-US" altLang="zh-CN" dirty="0" smtClean="0"/>
          </a:p>
          <a:p>
            <a:r>
              <a:rPr lang="zh-CN" altLang="en-US" dirty="0" smtClean="0"/>
              <a:t>这样就有了一种类似</a:t>
            </a:r>
            <a:r>
              <a:rPr lang="en-US" altLang="zh-CN" dirty="0" smtClean="0"/>
              <a:t>01</a:t>
            </a:r>
            <a:r>
              <a:rPr lang="zh-CN" altLang="en-US" dirty="0" smtClean="0"/>
              <a:t>的分类</a:t>
            </a:r>
            <a:endParaRPr lang="en-US" altLang="zh-CN" dirty="0" smtClean="0"/>
          </a:p>
          <a:p>
            <a:r>
              <a:rPr lang="zh-CN" altLang="en-US" dirty="0" smtClean="0"/>
              <a:t>而本文在此基础之上进行了再一次的扩展</a:t>
            </a:r>
            <a:endParaRPr lang="en-US" altLang="zh-CN" dirty="0" smtClean="0"/>
          </a:p>
          <a:p>
            <a:r>
              <a:rPr lang="zh-CN" altLang="en-US" dirty="0" smtClean="0"/>
              <a:t>将步长分档计算</a:t>
            </a:r>
            <a:endParaRPr lang="en-US" altLang="zh-CN" dirty="0" smtClean="0"/>
          </a:p>
          <a:p>
            <a:r>
              <a:rPr lang="zh-CN" altLang="en-US" dirty="0" smtClean="0"/>
              <a:t>使用同一个档位的步长数据进行线性回归，得到修正后的参数之后应用到一般的步长估计公式中</a:t>
            </a:r>
            <a:endParaRPr lang="en-US" altLang="zh-CN" dirty="0" smtClean="0"/>
          </a:p>
          <a:p>
            <a:r>
              <a:rPr lang="zh-CN" altLang="en-US" dirty="0" smtClean="0"/>
              <a:t>这样就可以提高步长估计的准确性（虽然提升很小）</a:t>
            </a:r>
            <a:endParaRPr lang="en-US" altLang="zh-CN" dirty="0" smtClean="0"/>
          </a:p>
          <a:p>
            <a:endParaRPr lang="en-US" altLang="zh-CN" dirty="0" smtClean="0"/>
          </a:p>
          <a:p>
            <a:r>
              <a:rPr lang="zh-CN" altLang="en-US" dirty="0" smtClean="0"/>
              <a:t>步长分类的依据为数据中的真实步长，是行走一段固定距离之后平均数</a:t>
            </a:r>
            <a:endParaRPr lang="en-US" altLang="zh-CN" dirty="0" smtClean="0"/>
          </a:p>
        </p:txBody>
      </p:sp>
      <p:sp>
        <p:nvSpPr>
          <p:cNvPr id="4" name="灯片编号占位符 3"/>
          <p:cNvSpPr>
            <a:spLocks noGrp="1"/>
          </p:cNvSpPr>
          <p:nvPr>
            <p:ph type="sldNum" sz="quarter" idx="10"/>
          </p:nvPr>
        </p:nvSpPr>
        <p:spPr/>
        <p:txBody>
          <a:bodyPr/>
          <a:lstStyle/>
          <a:p>
            <a:fld id="{CE3E2490-73DC-4F3F-B1BD-FF6BE26DCD03}" type="slidenum">
              <a:rPr lang="zh-CN" altLang="en-US" smtClean="0"/>
              <a:t>14</a:t>
            </a:fld>
            <a:endParaRPr lang="zh-CN" altLang="en-US"/>
          </a:p>
        </p:txBody>
      </p:sp>
    </p:spTree>
    <p:extLst>
      <p:ext uri="{BB962C8B-B14F-4D97-AF65-F5344CB8AC3E}">
        <p14:creationId xmlns:p14="http://schemas.microsoft.com/office/powerpoint/2010/main" val="22642408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接下来进行行为判断</a:t>
            </a:r>
            <a:r>
              <a:rPr lang="zh-CN" altLang="en-US" baseline="0" dirty="0" smtClean="0"/>
              <a:t>垂直方向的扩展</a:t>
            </a:r>
            <a:endParaRPr lang="en-US" altLang="zh-CN" baseline="0" dirty="0" smtClean="0"/>
          </a:p>
          <a:p>
            <a:r>
              <a:rPr lang="zh-CN" altLang="en-US" baseline="0" dirty="0" smtClean="0"/>
              <a:t>既然已经可以判断是向上移动和向下移动</a:t>
            </a:r>
            <a:endParaRPr lang="en-US" altLang="zh-CN" baseline="0" dirty="0" smtClean="0"/>
          </a:p>
          <a:p>
            <a:r>
              <a:rPr lang="zh-CN" altLang="en-US" baseline="0" dirty="0" smtClean="0"/>
              <a:t>那么就可以将室内空间定位扩展到三维空间</a:t>
            </a:r>
            <a:endParaRPr lang="en-US" altLang="zh-CN" baseline="0" dirty="0" smtClean="0"/>
          </a:p>
          <a:p>
            <a:r>
              <a:rPr lang="zh-CN" altLang="en-US" baseline="0" dirty="0" smtClean="0"/>
              <a:t>为此本文提出了四种纵向位移的模式</a:t>
            </a:r>
            <a:endParaRPr lang="en-US" altLang="zh-CN" baseline="0" dirty="0" smtClean="0"/>
          </a:p>
          <a:p>
            <a:r>
              <a:rPr lang="zh-CN" altLang="en-US" baseline="0" dirty="0" smtClean="0"/>
              <a:t>其中以走楼梯和走斜坡为主</a:t>
            </a:r>
            <a:endParaRPr lang="en-US" altLang="zh-CN" baseline="0" dirty="0" smtClean="0"/>
          </a:p>
          <a:p>
            <a:r>
              <a:rPr lang="zh-CN" altLang="en-US" baseline="0" dirty="0" smtClean="0"/>
              <a:t>另两种不太符合步行者航位推算的主要思路</a:t>
            </a:r>
            <a:endParaRPr lang="en-US" altLang="zh-CN" baseline="0" dirty="0" smtClean="0"/>
          </a:p>
          <a:p>
            <a:r>
              <a:rPr lang="zh-CN" altLang="en-US" baseline="0" dirty="0" smtClean="0"/>
              <a:t>其中在走楼梯的时候需要重写步长估计和高度估计，将其设定为楼梯的高度和宽度</a:t>
            </a:r>
            <a:endParaRPr lang="zh-CN" altLang="en-US" dirty="0"/>
          </a:p>
        </p:txBody>
      </p:sp>
      <p:sp>
        <p:nvSpPr>
          <p:cNvPr id="4" name="灯片编号占位符 3"/>
          <p:cNvSpPr>
            <a:spLocks noGrp="1"/>
          </p:cNvSpPr>
          <p:nvPr>
            <p:ph type="sldNum" sz="quarter" idx="10"/>
          </p:nvPr>
        </p:nvSpPr>
        <p:spPr/>
        <p:txBody>
          <a:bodyPr/>
          <a:lstStyle/>
          <a:p>
            <a:fld id="{CE3E2490-73DC-4F3F-B1BD-FF6BE26DCD03}" type="slidenum">
              <a:rPr lang="zh-CN" altLang="en-US" smtClean="0"/>
              <a:t>15</a:t>
            </a:fld>
            <a:endParaRPr lang="zh-CN" altLang="en-US"/>
          </a:p>
        </p:txBody>
      </p:sp>
    </p:spTree>
    <p:extLst>
      <p:ext uri="{BB962C8B-B14F-4D97-AF65-F5344CB8AC3E}">
        <p14:creationId xmlns:p14="http://schemas.microsoft.com/office/powerpoint/2010/main" val="42067086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本文实现了一整套的室内空间定位系统，包括实验对比 参数设置 图标生成 数据保存</a:t>
            </a:r>
            <a:endParaRPr lang="en-US" altLang="zh-CN" dirty="0" smtClean="0"/>
          </a:p>
          <a:p>
            <a:r>
              <a:rPr lang="zh-CN" altLang="en-US" dirty="0" smtClean="0"/>
              <a:t>每一个室内空间定位的流程都尝试使用了不同方法</a:t>
            </a:r>
            <a:endParaRPr lang="en-US" altLang="zh-CN" dirty="0" smtClean="0"/>
          </a:p>
          <a:p>
            <a:r>
              <a:rPr lang="zh-CN" altLang="en-US" dirty="0" smtClean="0"/>
              <a:t>因此可以因地制宜修改某一个流程的方法得到更好的结果</a:t>
            </a:r>
            <a:endParaRPr lang="en-US" altLang="zh-CN" dirty="0" smtClean="0"/>
          </a:p>
          <a:p>
            <a:r>
              <a:rPr lang="zh-CN" altLang="en-US" dirty="0" smtClean="0"/>
              <a:t>这些方法的排列组合数量达到了</a:t>
            </a:r>
            <a:r>
              <a:rPr lang="en-US" altLang="zh-CN" dirty="0" smtClean="0"/>
              <a:t>472500</a:t>
            </a:r>
            <a:r>
              <a:rPr lang="zh-CN" altLang="en-US" dirty="0" smtClean="0"/>
              <a:t>种类</a:t>
            </a:r>
            <a:endParaRPr lang="en-US" altLang="zh-CN" dirty="0" smtClean="0"/>
          </a:p>
          <a:p>
            <a:endParaRPr lang="en-US" altLang="zh-CN" dirty="0" smtClean="0"/>
          </a:p>
          <a:p>
            <a:r>
              <a:rPr lang="zh-CN" altLang="en-US" sz="1200" dirty="0" smtClean="0"/>
              <a:t>相同的方法在不同的环境下会产生不同的结果</a:t>
            </a:r>
            <a:endParaRPr lang="en-US" altLang="zh-CN" sz="1200" dirty="0" smtClean="0"/>
          </a:p>
          <a:p>
            <a:r>
              <a:rPr lang="zh-CN" altLang="en-US" sz="1200" dirty="0" smtClean="0"/>
              <a:t>我家</a:t>
            </a:r>
            <a:r>
              <a:rPr lang="en-US" altLang="zh-CN" sz="1200" dirty="0" smtClean="0"/>
              <a:t>AHRS</a:t>
            </a:r>
            <a:r>
              <a:rPr lang="zh-CN" altLang="en-US" sz="1200" dirty="0" smtClean="0"/>
              <a:t>客户端不等于</a:t>
            </a:r>
            <a:r>
              <a:rPr lang="en-US" altLang="zh-CN" sz="1200" dirty="0" smtClean="0"/>
              <a:t>AHRS</a:t>
            </a:r>
            <a:r>
              <a:rPr lang="zh-CN" altLang="en-US" sz="1200" dirty="0" smtClean="0"/>
              <a:t>服务端，学校两者相同</a:t>
            </a:r>
            <a:endParaRPr lang="en-US" altLang="zh-CN" sz="1200" dirty="0" smtClean="0"/>
          </a:p>
        </p:txBody>
      </p:sp>
      <p:sp>
        <p:nvSpPr>
          <p:cNvPr id="4" name="灯片编号占位符 3"/>
          <p:cNvSpPr>
            <a:spLocks noGrp="1"/>
          </p:cNvSpPr>
          <p:nvPr>
            <p:ph type="sldNum" sz="quarter" idx="10"/>
          </p:nvPr>
        </p:nvSpPr>
        <p:spPr/>
        <p:txBody>
          <a:bodyPr/>
          <a:lstStyle/>
          <a:p>
            <a:fld id="{CE3E2490-73DC-4F3F-B1BD-FF6BE26DCD03}" type="slidenum">
              <a:rPr lang="zh-CN" altLang="en-US" smtClean="0"/>
              <a:t>16</a:t>
            </a:fld>
            <a:endParaRPr lang="zh-CN" altLang="en-US"/>
          </a:p>
        </p:txBody>
      </p:sp>
    </p:spTree>
    <p:extLst>
      <p:ext uri="{BB962C8B-B14F-4D97-AF65-F5344CB8AC3E}">
        <p14:creationId xmlns:p14="http://schemas.microsoft.com/office/powerpoint/2010/main" val="25568713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定位系统可以实现实时的定位、修正和方法切换</a:t>
            </a:r>
            <a:endParaRPr lang="en-US" altLang="zh-CN" dirty="0" smtClean="0"/>
          </a:p>
          <a:p>
            <a:r>
              <a:rPr lang="zh-CN" altLang="en-US" dirty="0" smtClean="0"/>
              <a:t>这都得益于持续的步态分析的过程，根源在于主轴选择</a:t>
            </a:r>
            <a:endParaRPr lang="en-US" altLang="zh-CN" dirty="0" smtClean="0"/>
          </a:p>
          <a:p>
            <a:endParaRPr lang="en-US" altLang="zh-CN" dirty="0" smtClean="0"/>
          </a:p>
          <a:p>
            <a:r>
              <a:rPr lang="zh-CN" altLang="en-US" dirty="0" smtClean="0"/>
              <a:t>如图所示，数据不完整的时候很有可能会发生错误，因此本文设立了一个先入先出缓冲区，</a:t>
            </a:r>
            <a:endParaRPr lang="en-US" altLang="zh-CN" dirty="0" smtClean="0"/>
          </a:p>
          <a:p>
            <a:r>
              <a:rPr lang="zh-CN" altLang="en-US" dirty="0" smtClean="0"/>
              <a:t>在这个缓冲区中的数据会持续的进行计算并每隔一定时间刷新</a:t>
            </a:r>
            <a:endParaRPr lang="en-US" altLang="zh-CN" dirty="0" smtClean="0"/>
          </a:p>
          <a:p>
            <a:endParaRPr lang="en-US" altLang="zh-CN" dirty="0" smtClean="0"/>
          </a:p>
          <a:p>
            <a:r>
              <a:rPr lang="zh-CN" altLang="en-US" dirty="0" smtClean="0"/>
              <a:t>从图中可以看到其实不同方法组合之间的差异还是比较大的</a:t>
            </a:r>
            <a:endParaRPr lang="zh-CN" altLang="en-US" dirty="0"/>
          </a:p>
        </p:txBody>
      </p:sp>
      <p:sp>
        <p:nvSpPr>
          <p:cNvPr id="4" name="灯片编号占位符 3"/>
          <p:cNvSpPr>
            <a:spLocks noGrp="1"/>
          </p:cNvSpPr>
          <p:nvPr>
            <p:ph type="sldNum" sz="quarter" idx="10"/>
          </p:nvPr>
        </p:nvSpPr>
        <p:spPr/>
        <p:txBody>
          <a:bodyPr/>
          <a:lstStyle/>
          <a:p>
            <a:fld id="{CE3E2490-73DC-4F3F-B1BD-FF6BE26DCD03}" type="slidenum">
              <a:rPr lang="zh-CN" altLang="en-US" smtClean="0"/>
              <a:t>17</a:t>
            </a:fld>
            <a:endParaRPr lang="zh-CN" altLang="en-US"/>
          </a:p>
        </p:txBody>
      </p:sp>
    </p:spTree>
    <p:extLst>
      <p:ext uri="{BB962C8B-B14F-4D97-AF65-F5344CB8AC3E}">
        <p14:creationId xmlns:p14="http://schemas.microsoft.com/office/powerpoint/2010/main" val="35117021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接下来介绍一下步长估计的实验</a:t>
            </a:r>
            <a:endParaRPr lang="en-US" altLang="zh-CN" dirty="0" smtClean="0"/>
          </a:p>
          <a:p>
            <a:r>
              <a:rPr lang="zh-CN" altLang="en-US" dirty="0" smtClean="0"/>
              <a:t>这个小实验以实验室的地砖作为基础进行</a:t>
            </a:r>
            <a:endParaRPr lang="en-US" altLang="zh-CN" dirty="0" smtClean="0"/>
          </a:p>
          <a:p>
            <a:r>
              <a:rPr lang="zh-CN" altLang="en-US" dirty="0" smtClean="0"/>
              <a:t>所有的步长估计的方法的结果如图</a:t>
            </a:r>
            <a:endParaRPr lang="en-US" altLang="zh-CN" dirty="0" smtClean="0"/>
          </a:p>
          <a:p>
            <a:r>
              <a:rPr lang="zh-CN" altLang="en-US" dirty="0" smtClean="0"/>
              <a:t>其中</a:t>
            </a:r>
            <a:r>
              <a:rPr lang="en-US" altLang="zh-CN" dirty="0" smtClean="0"/>
              <a:t>Scarlet</a:t>
            </a:r>
            <a:r>
              <a:rPr lang="zh-CN" altLang="en-US" dirty="0" smtClean="0"/>
              <a:t>的方法效果为佳，误差在</a:t>
            </a:r>
            <a:r>
              <a:rPr lang="en-US" altLang="zh-CN" dirty="0" smtClean="0"/>
              <a:t>2%</a:t>
            </a:r>
            <a:r>
              <a:rPr lang="zh-CN" altLang="en-US" dirty="0" smtClean="0"/>
              <a:t>左右</a:t>
            </a:r>
            <a:endParaRPr lang="zh-CN" altLang="en-US" dirty="0"/>
          </a:p>
        </p:txBody>
      </p:sp>
      <p:sp>
        <p:nvSpPr>
          <p:cNvPr id="4" name="灯片编号占位符 3"/>
          <p:cNvSpPr>
            <a:spLocks noGrp="1"/>
          </p:cNvSpPr>
          <p:nvPr>
            <p:ph type="sldNum" sz="quarter" idx="10"/>
          </p:nvPr>
        </p:nvSpPr>
        <p:spPr/>
        <p:txBody>
          <a:bodyPr/>
          <a:lstStyle/>
          <a:p>
            <a:fld id="{CE3E2490-73DC-4F3F-B1BD-FF6BE26DCD03}" type="slidenum">
              <a:rPr lang="zh-CN" altLang="en-US" smtClean="0"/>
              <a:t>18</a:t>
            </a:fld>
            <a:endParaRPr lang="zh-CN" altLang="en-US"/>
          </a:p>
        </p:txBody>
      </p:sp>
    </p:spTree>
    <p:extLst>
      <p:ext uri="{BB962C8B-B14F-4D97-AF65-F5344CB8AC3E}">
        <p14:creationId xmlns:p14="http://schemas.microsoft.com/office/powerpoint/2010/main" val="25558272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接下来进行各种室内空间定位流程的实验</a:t>
            </a:r>
            <a:endParaRPr lang="en-US" altLang="zh-CN" dirty="0" smtClean="0"/>
          </a:p>
          <a:p>
            <a:r>
              <a:rPr lang="zh-CN" altLang="en-US" dirty="0" smtClean="0"/>
              <a:t>这些实验的结果就是前面提到过的选择那些室内空间定位方法的原因</a:t>
            </a:r>
            <a:r>
              <a:rPr lang="en-US" altLang="zh-CN" dirty="0" smtClean="0"/>
              <a:t>US</a:t>
            </a:r>
            <a:r>
              <a:rPr lang="zh-CN" altLang="en-US" dirty="0" smtClean="0"/>
              <a:t>哦在</a:t>
            </a:r>
            <a:endParaRPr lang="en-US" altLang="zh-CN" dirty="0" smtClean="0"/>
          </a:p>
        </p:txBody>
      </p:sp>
      <p:sp>
        <p:nvSpPr>
          <p:cNvPr id="4" name="灯片编号占位符 3"/>
          <p:cNvSpPr>
            <a:spLocks noGrp="1"/>
          </p:cNvSpPr>
          <p:nvPr>
            <p:ph type="sldNum" sz="quarter" idx="10"/>
          </p:nvPr>
        </p:nvSpPr>
        <p:spPr/>
        <p:txBody>
          <a:bodyPr/>
          <a:lstStyle/>
          <a:p>
            <a:fld id="{CE3E2490-73DC-4F3F-B1BD-FF6BE26DCD03}" type="slidenum">
              <a:rPr lang="zh-CN" altLang="en-US" smtClean="0"/>
              <a:t>19</a:t>
            </a:fld>
            <a:endParaRPr lang="zh-CN" altLang="en-US"/>
          </a:p>
        </p:txBody>
      </p:sp>
    </p:spTree>
    <p:extLst>
      <p:ext uri="{BB962C8B-B14F-4D97-AF65-F5344CB8AC3E}">
        <p14:creationId xmlns:p14="http://schemas.microsoft.com/office/powerpoint/2010/main" val="42902458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这个毕业设计希望能够解决在每一基础设施的情况下难以进行室内空间定位的问题。</a:t>
            </a:r>
            <a:endParaRPr lang="en-US" altLang="zh-CN" dirty="0" smtClean="0"/>
          </a:p>
          <a:p>
            <a:r>
              <a:rPr lang="zh-CN" altLang="en-US" dirty="0" smtClean="0"/>
              <a:t>如图中展示了</a:t>
            </a:r>
            <a:r>
              <a:rPr lang="en-US" altLang="zh-CN" dirty="0" err="1" smtClean="0"/>
              <a:t>wifi</a:t>
            </a:r>
            <a:r>
              <a:rPr lang="zh-CN" altLang="en-US" dirty="0" smtClean="0"/>
              <a:t>定位和</a:t>
            </a:r>
            <a:r>
              <a:rPr lang="en-US" altLang="zh-CN" dirty="0" err="1" smtClean="0"/>
              <a:t>uwb</a:t>
            </a:r>
            <a:r>
              <a:rPr lang="zh-CN" altLang="en-US" dirty="0" smtClean="0"/>
              <a:t>等需要锚点定位的主要思路，这些需要基础设施的定位在如图的灾害情况下难以提供室内空间定位的服务。</a:t>
            </a:r>
            <a:endParaRPr lang="en-US" altLang="zh-CN" dirty="0" smtClean="0"/>
          </a:p>
        </p:txBody>
      </p:sp>
      <p:sp>
        <p:nvSpPr>
          <p:cNvPr id="4" name="灯片编号占位符 3"/>
          <p:cNvSpPr>
            <a:spLocks noGrp="1"/>
          </p:cNvSpPr>
          <p:nvPr>
            <p:ph type="sldNum" sz="quarter" idx="10"/>
          </p:nvPr>
        </p:nvSpPr>
        <p:spPr/>
        <p:txBody>
          <a:bodyPr/>
          <a:lstStyle/>
          <a:p>
            <a:fld id="{CE3E2490-73DC-4F3F-B1BD-FF6BE26DCD03}" type="slidenum">
              <a:rPr lang="zh-CN" altLang="en-US" smtClean="0"/>
              <a:t>2</a:t>
            </a:fld>
            <a:endParaRPr lang="zh-CN" altLang="en-US"/>
          </a:p>
        </p:txBody>
      </p:sp>
    </p:spTree>
    <p:extLst>
      <p:ext uri="{BB962C8B-B14F-4D97-AF65-F5344CB8AC3E}">
        <p14:creationId xmlns:p14="http://schemas.microsoft.com/office/powerpoint/2010/main" val="250017205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接下来尽心真实的定位给实验</a:t>
            </a:r>
            <a:endParaRPr lang="en-US" altLang="zh-CN" dirty="0" smtClean="0"/>
          </a:p>
          <a:p>
            <a:r>
              <a:rPr lang="zh-CN" altLang="en-US" dirty="0" smtClean="0"/>
              <a:t>可以看到在走正方形区域的时候误差较小，累积误差在令人满意的状态</a:t>
            </a:r>
            <a:endParaRPr lang="en-US" altLang="zh-CN" dirty="0" smtClean="0"/>
          </a:p>
          <a:p>
            <a:endParaRPr lang="en-US" altLang="zh-CN" dirty="0" smtClean="0"/>
          </a:p>
          <a:p>
            <a:r>
              <a:rPr lang="zh-CN" altLang="en-US" dirty="0" smtClean="0"/>
              <a:t>按时如果沿着一条直线往复移动，因为转身不够快造成的偏移就是一个重要的误差产生的原因</a:t>
            </a:r>
            <a:endParaRPr lang="en-US" altLang="zh-CN" dirty="0" smtClean="0"/>
          </a:p>
          <a:p>
            <a:r>
              <a:rPr lang="zh-CN" altLang="en-US" dirty="0" smtClean="0"/>
              <a:t>为此本文在转向的时候设定了一个阈值，超过</a:t>
            </a:r>
            <a:r>
              <a:rPr lang="en-US" altLang="zh-CN" dirty="0" smtClean="0"/>
              <a:t>60</a:t>
            </a:r>
            <a:r>
              <a:rPr lang="zh-CN" altLang="en-US" dirty="0" smtClean="0"/>
              <a:t>度的转身步长再一次削减</a:t>
            </a:r>
            <a:r>
              <a:rPr lang="en-US" altLang="zh-CN" dirty="0" smtClean="0"/>
              <a:t>60%</a:t>
            </a:r>
            <a:r>
              <a:rPr lang="zh-CN" altLang="en-US" dirty="0" smtClean="0"/>
              <a:t>（这个是经验数值）</a:t>
            </a:r>
            <a:endParaRPr lang="en-US" altLang="zh-CN" dirty="0" smtClean="0"/>
          </a:p>
          <a:p>
            <a:endParaRPr lang="en-US" altLang="zh-CN" dirty="0" smtClean="0"/>
          </a:p>
          <a:p>
            <a:r>
              <a:rPr lang="zh-CN" altLang="en-US" dirty="0" smtClean="0"/>
              <a:t>改善之前和改善之后的结果如图，效果可以接受</a:t>
            </a:r>
            <a:endParaRPr lang="zh-CN" altLang="en-US" dirty="0"/>
          </a:p>
        </p:txBody>
      </p:sp>
      <p:sp>
        <p:nvSpPr>
          <p:cNvPr id="4" name="灯片编号占位符 3"/>
          <p:cNvSpPr>
            <a:spLocks noGrp="1"/>
          </p:cNvSpPr>
          <p:nvPr>
            <p:ph type="sldNum" sz="quarter" idx="10"/>
          </p:nvPr>
        </p:nvSpPr>
        <p:spPr/>
        <p:txBody>
          <a:bodyPr/>
          <a:lstStyle/>
          <a:p>
            <a:fld id="{CE3E2490-73DC-4F3F-B1BD-FF6BE26DCD03}" type="slidenum">
              <a:rPr lang="zh-CN" altLang="en-US" smtClean="0"/>
              <a:t>20</a:t>
            </a:fld>
            <a:endParaRPr lang="zh-CN" altLang="en-US"/>
          </a:p>
        </p:txBody>
      </p:sp>
    </p:spTree>
    <p:extLst>
      <p:ext uri="{BB962C8B-B14F-4D97-AF65-F5344CB8AC3E}">
        <p14:creationId xmlns:p14="http://schemas.microsoft.com/office/powerpoint/2010/main" val="5050229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接下来进行行为判断的实验</a:t>
            </a:r>
            <a:endParaRPr lang="en-US" altLang="zh-CN" dirty="0" smtClean="0"/>
          </a:p>
          <a:p>
            <a:r>
              <a:rPr lang="zh-CN" altLang="en-US" dirty="0" smtClean="0"/>
              <a:t>如图所示，就是在信息楼里面进行的，实验轨迹如图</a:t>
            </a:r>
            <a:endParaRPr lang="en-US" altLang="zh-CN" dirty="0" smtClean="0"/>
          </a:p>
          <a:p>
            <a:endParaRPr lang="en-US" altLang="zh-CN" dirty="0" smtClean="0"/>
          </a:p>
          <a:p>
            <a:r>
              <a:rPr lang="zh-CN" altLang="en-US" dirty="0" smtClean="0"/>
              <a:t>本文尝试使用各种数据的组合作为特征向量进行分类</a:t>
            </a:r>
            <a:endParaRPr lang="en-US" altLang="zh-CN" dirty="0" smtClean="0"/>
          </a:p>
          <a:p>
            <a:r>
              <a:rPr lang="zh-CN" altLang="en-US" dirty="0" smtClean="0"/>
              <a:t>分类准确率结果如表所示</a:t>
            </a:r>
            <a:endParaRPr lang="en-US" altLang="zh-CN" dirty="0" smtClean="0"/>
          </a:p>
          <a:p>
            <a:endParaRPr lang="en-US" altLang="zh-CN" dirty="0" smtClean="0"/>
          </a:p>
          <a:p>
            <a:r>
              <a:rPr lang="zh-CN" altLang="en-US" dirty="0" smtClean="0"/>
              <a:t>可能是因为已经将转弯和行止从行为判断中拿出去，只是分类向上，水平和向下</a:t>
            </a:r>
            <a:endParaRPr lang="en-US" altLang="zh-CN" dirty="0" smtClean="0"/>
          </a:p>
          <a:p>
            <a:r>
              <a:rPr lang="zh-CN" altLang="en-US" dirty="0" smtClean="0"/>
              <a:t>分类结果非常的好，简直出人意料</a:t>
            </a:r>
            <a:endParaRPr lang="en-US" altLang="zh-CN" dirty="0" smtClean="0"/>
          </a:p>
          <a:p>
            <a:r>
              <a:rPr lang="zh-CN" altLang="en-US" dirty="0" smtClean="0"/>
              <a:t>在仅仅使用加速度传感器三轴数据进行分类的时候，</a:t>
            </a:r>
            <a:r>
              <a:rPr lang="en-US" altLang="zh-CN" dirty="0" smtClean="0"/>
              <a:t>100%</a:t>
            </a:r>
            <a:r>
              <a:rPr lang="zh-CN" altLang="en-US" dirty="0" smtClean="0"/>
              <a:t>的准确率</a:t>
            </a:r>
            <a:endParaRPr lang="en-US" altLang="zh-CN" dirty="0" smtClean="0"/>
          </a:p>
          <a:p>
            <a:r>
              <a:rPr lang="zh-CN" altLang="en-US" dirty="0" smtClean="0"/>
              <a:t>而且还有其他结论：</a:t>
            </a:r>
            <a:endParaRPr lang="en-US" altLang="zh-CN" dirty="0" smtClean="0"/>
          </a:p>
          <a:p>
            <a:r>
              <a:rPr lang="zh-CN" altLang="en-US" dirty="0" smtClean="0"/>
              <a:t>步频、加速度方差多没有什么用</a:t>
            </a:r>
            <a:endParaRPr lang="zh-CN" altLang="en-US" dirty="0"/>
          </a:p>
        </p:txBody>
      </p:sp>
      <p:sp>
        <p:nvSpPr>
          <p:cNvPr id="4" name="灯片编号占位符 3"/>
          <p:cNvSpPr>
            <a:spLocks noGrp="1"/>
          </p:cNvSpPr>
          <p:nvPr>
            <p:ph type="sldNum" sz="quarter" idx="10"/>
          </p:nvPr>
        </p:nvSpPr>
        <p:spPr/>
        <p:txBody>
          <a:bodyPr/>
          <a:lstStyle/>
          <a:p>
            <a:fld id="{CE3E2490-73DC-4F3F-B1BD-FF6BE26DCD03}" type="slidenum">
              <a:rPr lang="zh-CN" altLang="en-US" smtClean="0"/>
              <a:t>21</a:t>
            </a:fld>
            <a:endParaRPr lang="zh-CN" altLang="en-US"/>
          </a:p>
        </p:txBody>
      </p:sp>
    </p:spTree>
    <p:extLst>
      <p:ext uri="{BB962C8B-B14F-4D97-AF65-F5344CB8AC3E}">
        <p14:creationId xmlns:p14="http://schemas.microsoft.com/office/powerpoint/2010/main" val="308451527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总结一下</a:t>
            </a:r>
            <a:endParaRPr lang="en-US" altLang="zh-CN" dirty="0" smtClean="0"/>
          </a:p>
          <a:p>
            <a:r>
              <a:rPr lang="zh-CN" altLang="en-US" dirty="0" smtClean="0"/>
              <a:t>本文的贡献在于提出了完整的一套室内空间定位流程并且给出实现</a:t>
            </a:r>
            <a:endParaRPr lang="en-US" altLang="zh-CN" dirty="0" smtClean="0"/>
          </a:p>
          <a:p>
            <a:r>
              <a:rPr lang="zh-CN" altLang="en-US" dirty="0" smtClean="0"/>
              <a:t>扩展步态分析成为主轴选择、步态分析和行为判断</a:t>
            </a:r>
            <a:endParaRPr lang="en-US" altLang="zh-CN" dirty="0" smtClean="0"/>
          </a:p>
          <a:p>
            <a:r>
              <a:rPr lang="zh-CN" altLang="en-US" dirty="0" smtClean="0"/>
              <a:t>行为判断中使用</a:t>
            </a:r>
            <a:r>
              <a:rPr lang="en-US" altLang="zh-CN" dirty="0" smtClean="0"/>
              <a:t>LSTM</a:t>
            </a:r>
            <a:r>
              <a:rPr lang="zh-CN" altLang="en-US" dirty="0" smtClean="0"/>
              <a:t>作为方法</a:t>
            </a:r>
            <a:endParaRPr lang="en-US" altLang="zh-CN" dirty="0" smtClean="0"/>
          </a:p>
          <a:p>
            <a:r>
              <a:rPr lang="zh-CN" altLang="en-US" dirty="0" smtClean="0"/>
              <a:t>分别再一次横向和纵向扩展行为判断</a:t>
            </a:r>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fld id="{CE3E2490-73DC-4F3F-B1BD-FF6BE26DCD03}" type="slidenum">
              <a:rPr lang="zh-CN" altLang="en-US" smtClean="0"/>
              <a:t>22</a:t>
            </a:fld>
            <a:endParaRPr lang="zh-CN" altLang="en-US"/>
          </a:p>
        </p:txBody>
      </p:sp>
    </p:spTree>
    <p:extLst>
      <p:ext uri="{BB962C8B-B14F-4D97-AF65-F5344CB8AC3E}">
        <p14:creationId xmlns:p14="http://schemas.microsoft.com/office/powerpoint/2010/main" val="90621267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硬件话就可以很快并且可以抛弃手机做，或许很有前途</a:t>
            </a:r>
            <a:endParaRPr lang="en-US" altLang="zh-CN" dirty="0" smtClean="0"/>
          </a:p>
          <a:p>
            <a:r>
              <a:rPr lang="zh-CN" altLang="en-US" dirty="0" smtClean="0"/>
              <a:t>我这个行为判断其实很功能性，还可以扩展很多有意思的内容</a:t>
            </a:r>
            <a:endParaRPr lang="en-US" altLang="zh-CN" dirty="0" smtClean="0"/>
          </a:p>
          <a:p>
            <a:r>
              <a:rPr lang="zh-CN" altLang="en-US" dirty="0" smtClean="0"/>
              <a:t>有一些参数是需要手工调整的，如果能够想个办法自动获取，就很厉害了</a:t>
            </a:r>
            <a:endParaRPr lang="en-US" altLang="zh-CN" dirty="0" smtClean="0"/>
          </a:p>
          <a:p>
            <a:r>
              <a:rPr lang="zh-CN" altLang="en-US" dirty="0" smtClean="0"/>
              <a:t>实际应用：这个系统在通用汽车、华晨宝马、联通公司都有现场演示，效果不错。</a:t>
            </a:r>
            <a:r>
              <a:rPr lang="en-US" altLang="zh-CN" dirty="0" smtClean="0"/>
              <a:t/>
            </a:r>
            <a:br>
              <a:rPr lang="en-US" altLang="zh-CN" dirty="0" smtClean="0"/>
            </a:br>
            <a:r>
              <a:rPr lang="zh-CN" altLang="en-US" dirty="0" smtClean="0"/>
              <a:t>联通是想做一个员工的移动侦测，或许能用上。</a:t>
            </a:r>
            <a:endParaRPr lang="zh-CN" altLang="en-US" dirty="0"/>
          </a:p>
        </p:txBody>
      </p:sp>
      <p:sp>
        <p:nvSpPr>
          <p:cNvPr id="4" name="灯片编号占位符 3"/>
          <p:cNvSpPr>
            <a:spLocks noGrp="1"/>
          </p:cNvSpPr>
          <p:nvPr>
            <p:ph type="sldNum" sz="quarter" idx="10"/>
          </p:nvPr>
        </p:nvSpPr>
        <p:spPr/>
        <p:txBody>
          <a:bodyPr/>
          <a:lstStyle/>
          <a:p>
            <a:fld id="{CE3E2490-73DC-4F3F-B1BD-FF6BE26DCD03}" type="slidenum">
              <a:rPr lang="zh-CN" altLang="en-US" smtClean="0"/>
              <a:t>23</a:t>
            </a:fld>
            <a:endParaRPr lang="zh-CN" altLang="en-US"/>
          </a:p>
        </p:txBody>
      </p:sp>
    </p:spTree>
    <p:extLst>
      <p:ext uri="{BB962C8B-B14F-4D97-AF65-F5344CB8AC3E}">
        <p14:creationId xmlns:p14="http://schemas.microsoft.com/office/powerpoint/2010/main" val="280261299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3E2490-73DC-4F3F-B1BD-FF6BE26DCD03}" type="slidenum">
              <a:rPr lang="zh-CN" altLang="en-US" smtClean="0"/>
              <a:t>24</a:t>
            </a:fld>
            <a:endParaRPr lang="zh-CN" altLang="en-US"/>
          </a:p>
        </p:txBody>
      </p:sp>
    </p:spTree>
    <p:extLst>
      <p:ext uri="{BB962C8B-B14F-4D97-AF65-F5344CB8AC3E}">
        <p14:creationId xmlns:p14="http://schemas.microsoft.com/office/powerpoint/2010/main" val="328263196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图</a:t>
            </a:r>
            <a:r>
              <a:rPr lang="en-US" altLang="zh-CN" dirty="0" smtClean="0"/>
              <a:t>1 </a:t>
            </a:r>
            <a:r>
              <a:rPr lang="zh-CN" altLang="en-US" dirty="0" smtClean="0"/>
              <a:t>是早期在建筑馆的时候，沿着建筑楼进行移动之后绘制出来的楼型图</a:t>
            </a:r>
            <a:endParaRPr lang="en-US" altLang="zh-CN" dirty="0" smtClean="0"/>
          </a:p>
          <a:p>
            <a:r>
              <a:rPr lang="zh-CN" altLang="en-US" dirty="0" smtClean="0"/>
              <a:t>图</a:t>
            </a:r>
            <a:r>
              <a:rPr lang="en-US" altLang="zh-CN" dirty="0" smtClean="0"/>
              <a:t>2</a:t>
            </a:r>
            <a:r>
              <a:rPr lang="en-US" altLang="zh-CN" baseline="0" dirty="0" smtClean="0"/>
              <a:t> </a:t>
            </a:r>
            <a:r>
              <a:rPr lang="zh-CN" altLang="en-US" baseline="0" dirty="0" smtClean="0"/>
              <a:t>是用加速度陀螺仪等数据绘制的频谱，我觉得挺漂亮的</a:t>
            </a:r>
            <a:endParaRPr lang="en-US" altLang="zh-CN" baseline="0" dirty="0" smtClean="0"/>
          </a:p>
          <a:p>
            <a:r>
              <a:rPr lang="zh-CN" altLang="en-US" baseline="0" dirty="0" smtClean="0"/>
              <a:t>图</a:t>
            </a:r>
            <a:r>
              <a:rPr lang="en-US" altLang="zh-CN" baseline="0" dirty="0" smtClean="0"/>
              <a:t>3 </a:t>
            </a:r>
            <a:r>
              <a:rPr lang="zh-CN" altLang="en-US" baseline="0" dirty="0" smtClean="0"/>
              <a:t>是在一个演示程序，跟行人的移动保持同步，后面拉出来额一根线就是轨迹</a:t>
            </a:r>
            <a:endParaRPr lang="en-US" altLang="zh-CN" baseline="0" dirty="0" smtClean="0"/>
          </a:p>
          <a:p>
            <a:r>
              <a:rPr lang="zh-CN" altLang="en-US" baseline="0" dirty="0" smtClean="0"/>
              <a:t>图</a:t>
            </a:r>
            <a:r>
              <a:rPr lang="en-US" altLang="zh-CN" baseline="0" dirty="0" smtClean="0"/>
              <a:t>4 </a:t>
            </a:r>
            <a:r>
              <a:rPr lang="zh-CN" altLang="en-US" baseline="0" dirty="0" smtClean="0"/>
              <a:t>是行为判断的前身行止判断的分类结果，果然还是加速度很厉害</a:t>
            </a:r>
            <a:endParaRPr lang="en-US" altLang="zh-CN" baseline="0" dirty="0" smtClean="0"/>
          </a:p>
          <a:p>
            <a:r>
              <a:rPr lang="zh-CN" altLang="en-US" baseline="0" dirty="0" smtClean="0"/>
              <a:t>有意思的是行为判断中步频影响较大</a:t>
            </a:r>
            <a:endParaRPr lang="en-US" altLang="zh-CN" baseline="0" dirty="0" smtClean="0"/>
          </a:p>
          <a:p>
            <a:r>
              <a:rPr lang="zh-CN" altLang="en-US" baseline="0" smtClean="0"/>
              <a:t>行止判断中加速度方差的影响较大</a:t>
            </a:r>
            <a:endParaRPr lang="zh-CN" altLang="en-US" dirty="0"/>
          </a:p>
        </p:txBody>
      </p:sp>
      <p:sp>
        <p:nvSpPr>
          <p:cNvPr id="4" name="灯片编号占位符 3"/>
          <p:cNvSpPr>
            <a:spLocks noGrp="1"/>
          </p:cNvSpPr>
          <p:nvPr>
            <p:ph type="sldNum" sz="quarter" idx="10"/>
          </p:nvPr>
        </p:nvSpPr>
        <p:spPr/>
        <p:txBody>
          <a:bodyPr/>
          <a:lstStyle/>
          <a:p>
            <a:fld id="{CE3E2490-73DC-4F3F-B1BD-FF6BE26DCD03}" type="slidenum">
              <a:rPr lang="zh-CN" altLang="en-US" smtClean="0"/>
              <a:t>25</a:t>
            </a:fld>
            <a:endParaRPr lang="zh-CN" altLang="en-US"/>
          </a:p>
        </p:txBody>
      </p:sp>
    </p:spTree>
    <p:extLst>
      <p:ext uri="{BB962C8B-B14F-4D97-AF65-F5344CB8AC3E}">
        <p14:creationId xmlns:p14="http://schemas.microsoft.com/office/powerpoint/2010/main" val="11305864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smtClean="0"/>
              <a:t>传统的惯性导航定位是不需要基础设施的，但是因为基本思路为积分，非常依赖传感器精度，</a:t>
            </a:r>
            <a:endParaRPr lang="en-US" altLang="zh-CN" sz="1200" dirty="0" smtClean="0"/>
          </a:p>
          <a:p>
            <a:r>
              <a:rPr lang="zh-CN" altLang="en-US" sz="1200" dirty="0" smtClean="0"/>
              <a:t>所以很难应用到寻常人家</a:t>
            </a:r>
            <a:endParaRPr lang="en-US" altLang="zh-CN" sz="1200" dirty="0" smtClean="0"/>
          </a:p>
          <a:p>
            <a:endParaRPr lang="en-US" altLang="zh-CN" sz="1200" dirty="0" smtClean="0"/>
          </a:p>
          <a:p>
            <a:r>
              <a:rPr lang="zh-CN" altLang="en-US" sz="1200" dirty="0" smtClean="0"/>
              <a:t>本文使用</a:t>
            </a:r>
            <a:r>
              <a:rPr lang="zh-CN" altLang="en-US" sz="1200" dirty="0" smtClean="0">
                <a:solidFill>
                  <a:srgbClr val="FF0000"/>
                </a:solidFill>
              </a:rPr>
              <a:t>手机传感器</a:t>
            </a:r>
            <a:r>
              <a:rPr lang="zh-CN" altLang="en-US" sz="1200" dirty="0" smtClean="0"/>
              <a:t>进行定位</a:t>
            </a:r>
            <a:r>
              <a:rPr lang="zh-CN" altLang="en-US" sz="1200" dirty="0" smtClean="0"/>
              <a:t>，以</a:t>
            </a:r>
            <a:r>
              <a:rPr lang="zh-CN" altLang="en-US" sz="1200" dirty="0" smtClean="0">
                <a:solidFill>
                  <a:srgbClr val="FF0000"/>
                </a:solidFill>
              </a:rPr>
              <a:t>步行</a:t>
            </a:r>
            <a:r>
              <a:rPr lang="zh-CN" altLang="en-US" sz="1200" dirty="0" smtClean="0">
                <a:solidFill>
                  <a:srgbClr val="FF0000"/>
                </a:solidFill>
              </a:rPr>
              <a:t>者</a:t>
            </a:r>
            <a:r>
              <a:rPr lang="zh-CN" altLang="en-US" sz="1200" dirty="0" smtClean="0">
                <a:solidFill>
                  <a:srgbClr val="FF0000"/>
                </a:solidFill>
              </a:rPr>
              <a:t>航迹推算这种找规律的思路进行</a:t>
            </a:r>
            <a:r>
              <a:rPr lang="zh-CN" altLang="en-US" sz="1200" dirty="0" smtClean="0"/>
              <a:t>室内</a:t>
            </a:r>
            <a:r>
              <a:rPr lang="zh-CN" altLang="en-US" sz="1200" dirty="0" smtClean="0"/>
              <a:t>空间</a:t>
            </a:r>
            <a:r>
              <a:rPr lang="zh-CN" altLang="en-US" sz="1200" dirty="0" smtClean="0"/>
              <a:t>定位。</a:t>
            </a:r>
            <a:endParaRPr lang="en-US" altLang="zh-CN" sz="1200" dirty="0" smtClean="0"/>
          </a:p>
          <a:p>
            <a:endParaRPr lang="en-US" altLang="zh-CN" sz="1200" dirty="0" smtClean="0"/>
          </a:p>
          <a:p>
            <a:r>
              <a:rPr lang="zh-CN" altLang="en-US" sz="1200" dirty="0" smtClean="0"/>
              <a:t>步行者航位推算的核心思想如图所示，其实就是坐标的累加，在当前的位置叠加这一步的位移，最终得到新的坐标。</a:t>
            </a:r>
            <a:endParaRPr lang="en-US" altLang="zh-CN" sz="1200" dirty="0" smtClean="0"/>
          </a:p>
          <a:p>
            <a:r>
              <a:rPr lang="zh-CN" altLang="en-US" sz="1200" dirty="0" smtClean="0"/>
              <a:t>在本文实现的室内空间定位系统中可以直接看到这样的轨迹变化</a:t>
            </a:r>
            <a:endParaRPr lang="zh-CN" altLang="en-US" sz="1200" dirty="0" smtClean="0"/>
          </a:p>
          <a:p>
            <a:endParaRPr lang="zh-CN" altLang="en-US" dirty="0"/>
          </a:p>
        </p:txBody>
      </p:sp>
      <p:sp>
        <p:nvSpPr>
          <p:cNvPr id="4" name="灯片编号占位符 3"/>
          <p:cNvSpPr>
            <a:spLocks noGrp="1"/>
          </p:cNvSpPr>
          <p:nvPr>
            <p:ph type="sldNum" sz="quarter" idx="10"/>
          </p:nvPr>
        </p:nvSpPr>
        <p:spPr/>
        <p:txBody>
          <a:bodyPr/>
          <a:lstStyle/>
          <a:p>
            <a:fld id="{CE3E2490-73DC-4F3F-B1BD-FF6BE26DCD03}" type="slidenum">
              <a:rPr lang="zh-CN" altLang="en-US" smtClean="0"/>
              <a:t>3</a:t>
            </a:fld>
            <a:endParaRPr lang="zh-CN" altLang="en-US"/>
          </a:p>
        </p:txBody>
      </p:sp>
    </p:spTree>
    <p:extLst>
      <p:ext uri="{BB962C8B-B14F-4D97-AF65-F5344CB8AC3E}">
        <p14:creationId xmlns:p14="http://schemas.microsoft.com/office/powerpoint/2010/main" val="8142122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步行者航位推算的核心思路很简单，但是在真实计算的时候仍然需要一个完整的计算流程。</a:t>
            </a:r>
            <a:endParaRPr lang="en-US" altLang="zh-CN" dirty="0" smtClean="0"/>
          </a:p>
          <a:p>
            <a:endParaRPr lang="en-US" altLang="zh-CN" dirty="0" smtClean="0"/>
          </a:p>
          <a:p>
            <a:r>
              <a:rPr lang="zh-CN" altLang="en-US" dirty="0" smtClean="0"/>
              <a:t>步行者航位推算的流程一般为</a:t>
            </a:r>
            <a:endParaRPr lang="en-US" altLang="zh-CN" dirty="0" smtClean="0"/>
          </a:p>
          <a:p>
            <a:r>
              <a:rPr lang="zh-CN" altLang="en-US" sz="1200" dirty="0" smtClean="0"/>
              <a:t>数据收集 数据滤波 步态分析 方向判定</a:t>
            </a:r>
            <a:r>
              <a:rPr lang="en-US" altLang="zh-CN" sz="1200" baseline="0" dirty="0" smtClean="0"/>
              <a:t> </a:t>
            </a:r>
            <a:r>
              <a:rPr lang="zh-CN" altLang="en-US" sz="1200" dirty="0" smtClean="0"/>
              <a:t>步长估计</a:t>
            </a:r>
            <a:r>
              <a:rPr lang="en-US" altLang="zh-CN" sz="1200" baseline="0" dirty="0" smtClean="0"/>
              <a:t> </a:t>
            </a:r>
            <a:r>
              <a:rPr lang="zh-CN" altLang="en-US" sz="1200" dirty="0" smtClean="0"/>
              <a:t>坐标计算</a:t>
            </a:r>
            <a:endParaRPr lang="en-US" altLang="zh-CN" sz="1200" dirty="0" smtClean="0"/>
          </a:p>
          <a:p>
            <a:r>
              <a:rPr lang="zh-CN" altLang="en-US" sz="1200" dirty="0" smtClean="0"/>
              <a:t>本文扩展了一下这个流程，变化为</a:t>
            </a:r>
            <a:endParaRPr lang="en-US" altLang="zh-CN" sz="1200" dirty="0" smtClean="0"/>
          </a:p>
          <a:p>
            <a:r>
              <a:rPr lang="zh-CN" altLang="en-US" sz="1200" dirty="0" smtClean="0"/>
              <a:t>数据收集</a:t>
            </a:r>
            <a:r>
              <a:rPr lang="en-US" altLang="zh-CN" sz="1200" baseline="0" dirty="0" smtClean="0"/>
              <a:t> </a:t>
            </a:r>
            <a:r>
              <a:rPr lang="zh-CN" altLang="en-US" sz="1200" dirty="0" smtClean="0"/>
              <a:t>数据滤波 </a:t>
            </a:r>
            <a:r>
              <a:rPr lang="zh-CN" altLang="en-US" sz="1200" dirty="0" smtClean="0">
                <a:solidFill>
                  <a:srgbClr val="FF0000"/>
                </a:solidFill>
              </a:rPr>
              <a:t>主轴选择</a:t>
            </a:r>
            <a:r>
              <a:rPr lang="en-US" altLang="zh-CN" sz="1200" baseline="0" dirty="0" smtClean="0">
                <a:solidFill>
                  <a:srgbClr val="FF0000"/>
                </a:solidFill>
              </a:rPr>
              <a:t> </a:t>
            </a:r>
            <a:r>
              <a:rPr lang="zh-CN" altLang="en-US" sz="1200" dirty="0" smtClean="0">
                <a:solidFill>
                  <a:srgbClr val="FF0000"/>
                </a:solidFill>
              </a:rPr>
              <a:t>步态分析 行为判断 </a:t>
            </a:r>
            <a:r>
              <a:rPr lang="zh-CN" altLang="en-US" sz="1200" dirty="0" smtClean="0"/>
              <a:t>方向判定 </a:t>
            </a:r>
            <a:r>
              <a:rPr lang="zh-CN" altLang="en-US" sz="1200" dirty="0" smtClean="0">
                <a:solidFill>
                  <a:srgbClr val="C00000"/>
                </a:solidFill>
              </a:rPr>
              <a:t>步长估计</a:t>
            </a:r>
            <a:r>
              <a:rPr lang="en-US" altLang="zh-CN" sz="1200" baseline="0" dirty="0" smtClean="0">
                <a:solidFill>
                  <a:srgbClr val="C00000"/>
                </a:solidFill>
              </a:rPr>
              <a:t> </a:t>
            </a:r>
            <a:r>
              <a:rPr lang="zh-CN" altLang="en-US" sz="1200" dirty="0" smtClean="0">
                <a:solidFill>
                  <a:srgbClr val="FF0000"/>
                </a:solidFill>
              </a:rPr>
              <a:t>纵向位移</a:t>
            </a:r>
            <a:r>
              <a:rPr lang="en-US" altLang="zh-CN" sz="1200" baseline="0" dirty="0" smtClean="0">
                <a:solidFill>
                  <a:srgbClr val="FF0000"/>
                </a:solidFill>
              </a:rPr>
              <a:t> </a:t>
            </a:r>
            <a:r>
              <a:rPr lang="zh-CN" altLang="en-US" sz="1200" dirty="0" smtClean="0"/>
              <a:t>坐标计算</a:t>
            </a:r>
            <a:endParaRPr lang="en-US" altLang="zh-CN" sz="1200" dirty="0" smtClean="0"/>
          </a:p>
          <a:p>
            <a:endParaRPr lang="en-US" altLang="zh-CN" sz="1200" dirty="0" smtClean="0"/>
          </a:p>
          <a:p>
            <a:r>
              <a:rPr lang="zh-CN" altLang="en-US" sz="1200" dirty="0" smtClean="0"/>
              <a:t>本文在实现机制上有了一些改变，在这里暂时给出每一个定位帧的流程如图所示</a:t>
            </a:r>
          </a:p>
          <a:p>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fld id="{CE3E2490-73DC-4F3F-B1BD-FF6BE26DCD03}" type="slidenum">
              <a:rPr lang="zh-CN" altLang="en-US" smtClean="0"/>
              <a:t>4</a:t>
            </a:fld>
            <a:endParaRPr lang="zh-CN" altLang="en-US"/>
          </a:p>
        </p:txBody>
      </p:sp>
    </p:spTree>
    <p:extLst>
      <p:ext uri="{BB962C8B-B14F-4D97-AF65-F5344CB8AC3E}">
        <p14:creationId xmlns:p14="http://schemas.microsoft.com/office/powerpoint/2010/main" val="372366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在介绍本文的内容之前首先先介绍一点前期的铺垫内容</a:t>
            </a:r>
            <a:endParaRPr lang="en-US" altLang="zh-CN" dirty="0" smtClean="0"/>
          </a:p>
          <a:p>
            <a:r>
              <a:rPr lang="zh-CN" altLang="en-US" dirty="0" smtClean="0"/>
              <a:t>本文室内空间定位使用的是以手机传感器作为数据源的，为此实现了一套完整的定位程序，呈现客户端</a:t>
            </a:r>
            <a:r>
              <a:rPr lang="en-US" altLang="zh-CN" dirty="0" smtClean="0"/>
              <a:t>/</a:t>
            </a:r>
            <a:r>
              <a:rPr lang="zh-CN" altLang="en-US" dirty="0" smtClean="0"/>
              <a:t>服务器的架构</a:t>
            </a:r>
            <a:endParaRPr lang="en-US" altLang="zh-CN" dirty="0" smtClean="0"/>
          </a:p>
          <a:p>
            <a:r>
              <a:rPr lang="zh-CN" altLang="en-US" dirty="0" smtClean="0"/>
              <a:t>在室内空间定位中需要的数据如上</a:t>
            </a:r>
            <a:endParaRPr lang="en-US" altLang="zh-CN" dirty="0" smtClean="0"/>
          </a:p>
          <a:p>
            <a:endParaRPr lang="en-US" altLang="zh-CN" dirty="0" smtClean="0"/>
          </a:p>
          <a:p>
            <a:r>
              <a:rPr lang="zh-CN" altLang="en-US" dirty="0" smtClean="0"/>
              <a:t>其中最重要数据的就是标红的部分</a:t>
            </a:r>
            <a:endParaRPr lang="en-US" altLang="zh-CN" dirty="0" smtClean="0"/>
          </a:p>
          <a:p>
            <a:r>
              <a:rPr lang="zh-CN" altLang="en-US" dirty="0" smtClean="0"/>
              <a:t>本文在计算的过程中额外提取的是呈现棕色的部分</a:t>
            </a:r>
            <a:endParaRPr lang="en-US" altLang="zh-CN" dirty="0" smtClean="0"/>
          </a:p>
          <a:p>
            <a:r>
              <a:rPr lang="zh-CN" altLang="en-US" dirty="0" smtClean="0"/>
              <a:t>此外如果手机有气压计等额外设备也可以用这些数据辅助定位（本文的手机中没有这些传感器所以没有使用）</a:t>
            </a:r>
            <a:endParaRPr lang="en-US" altLang="zh-CN" dirty="0" smtClean="0"/>
          </a:p>
        </p:txBody>
      </p:sp>
      <p:sp>
        <p:nvSpPr>
          <p:cNvPr id="4" name="灯片编号占位符 3"/>
          <p:cNvSpPr>
            <a:spLocks noGrp="1"/>
          </p:cNvSpPr>
          <p:nvPr>
            <p:ph type="sldNum" sz="quarter" idx="10"/>
          </p:nvPr>
        </p:nvSpPr>
        <p:spPr/>
        <p:txBody>
          <a:bodyPr/>
          <a:lstStyle/>
          <a:p>
            <a:fld id="{CE3E2490-73DC-4F3F-B1BD-FF6BE26DCD03}" type="slidenum">
              <a:rPr lang="zh-CN" altLang="en-US" smtClean="0"/>
              <a:t>5</a:t>
            </a:fld>
            <a:endParaRPr lang="zh-CN" altLang="en-US"/>
          </a:p>
        </p:txBody>
      </p:sp>
    </p:spTree>
    <p:extLst>
      <p:ext uri="{BB962C8B-B14F-4D97-AF65-F5344CB8AC3E}">
        <p14:creationId xmlns:p14="http://schemas.microsoft.com/office/powerpoint/2010/main" val="30995709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一般使用传统的惯性导航的滤波方法为扩展的卡尔曼滤波方法</a:t>
            </a:r>
            <a:endParaRPr lang="en-US" altLang="zh-CN" dirty="0" smtClean="0"/>
          </a:p>
          <a:p>
            <a:r>
              <a:rPr lang="zh-CN" altLang="en-US" dirty="0" smtClean="0"/>
              <a:t>但是本文认为在步行者航位推算方法中其实重要性不大</a:t>
            </a:r>
            <a:endParaRPr lang="en-US" altLang="zh-CN" dirty="0" smtClean="0"/>
          </a:p>
          <a:p>
            <a:r>
              <a:rPr lang="zh-CN" altLang="en-US" dirty="0" smtClean="0"/>
              <a:t>原因如下：</a:t>
            </a:r>
            <a:endParaRPr lang="en-US" altLang="zh-CN" dirty="0" smtClean="0"/>
          </a:p>
          <a:p>
            <a:r>
              <a:rPr lang="zh-CN" altLang="en-US" dirty="0" smtClean="0"/>
              <a:t>数据滤波的结果实际上只是对数据进行清洗，在步态分析中更加看中的是波形而不是数值</a:t>
            </a:r>
            <a:endParaRPr lang="en-US" altLang="zh-CN" dirty="0" smtClean="0"/>
          </a:p>
          <a:p>
            <a:r>
              <a:rPr lang="zh-CN" altLang="en-US" dirty="0" smtClean="0"/>
              <a:t>所以平均滤波的方法作为主体滤波方法</a:t>
            </a:r>
            <a:endParaRPr lang="en-US" altLang="zh-CN" dirty="0" smtClean="0"/>
          </a:p>
          <a:p>
            <a:endParaRPr lang="en-US" altLang="zh-CN" dirty="0" smtClean="0"/>
          </a:p>
          <a:p>
            <a:r>
              <a:rPr lang="zh-CN" altLang="en-US" dirty="0" smtClean="0"/>
              <a:t>下图为使用不同的方法进行滤波的结果</a:t>
            </a:r>
            <a:endParaRPr lang="en-US" altLang="zh-CN" dirty="0" smtClean="0"/>
          </a:p>
          <a:p>
            <a:r>
              <a:rPr lang="zh-CN" altLang="en-US" dirty="0" smtClean="0"/>
              <a:t>可以看到其实具有相近的波形，情况很好的时候数值也会非常相近</a:t>
            </a:r>
            <a:endParaRPr lang="zh-CN" altLang="en-US" dirty="0"/>
          </a:p>
        </p:txBody>
      </p:sp>
      <p:sp>
        <p:nvSpPr>
          <p:cNvPr id="4" name="灯片编号占位符 3"/>
          <p:cNvSpPr>
            <a:spLocks noGrp="1"/>
          </p:cNvSpPr>
          <p:nvPr>
            <p:ph type="sldNum" sz="quarter" idx="10"/>
          </p:nvPr>
        </p:nvSpPr>
        <p:spPr/>
        <p:txBody>
          <a:bodyPr/>
          <a:lstStyle/>
          <a:p>
            <a:fld id="{CE3E2490-73DC-4F3F-B1BD-FF6BE26DCD03}" type="slidenum">
              <a:rPr lang="zh-CN" altLang="en-US" smtClean="0"/>
              <a:t>6</a:t>
            </a:fld>
            <a:endParaRPr lang="zh-CN" altLang="en-US"/>
          </a:p>
        </p:txBody>
      </p:sp>
    </p:spTree>
    <p:extLst>
      <p:ext uri="{BB962C8B-B14F-4D97-AF65-F5344CB8AC3E}">
        <p14:creationId xmlns:p14="http://schemas.microsoft.com/office/powerpoint/2010/main" val="11959112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此外提前介绍一下行人的步长估计</a:t>
            </a:r>
            <a:endParaRPr lang="en-US" altLang="zh-CN" dirty="0" smtClean="0"/>
          </a:p>
          <a:p>
            <a:r>
              <a:rPr lang="zh-CN" altLang="en-US" dirty="0" smtClean="0"/>
              <a:t>这些方法的原始思路都是寻找规律结合加速度等数据信息进行</a:t>
            </a:r>
            <a:endParaRPr lang="en-US" altLang="zh-CN" dirty="0" smtClean="0"/>
          </a:p>
          <a:p>
            <a:r>
              <a:rPr lang="zh-CN" altLang="en-US" dirty="0" smtClean="0"/>
              <a:t>本文将行人的步长分成以上四种类型，</a:t>
            </a:r>
            <a:endParaRPr lang="en-US" altLang="zh-CN" dirty="0" smtClean="0"/>
          </a:p>
          <a:p>
            <a:r>
              <a:rPr lang="zh-CN" altLang="en-US" dirty="0" smtClean="0"/>
              <a:t>在本文中一般的步长估计使用</a:t>
            </a:r>
            <a:r>
              <a:rPr lang="en-US" altLang="zh-CN" dirty="0" smtClean="0"/>
              <a:t>Scarlet</a:t>
            </a:r>
            <a:r>
              <a:rPr lang="zh-CN" altLang="en-US" dirty="0" smtClean="0"/>
              <a:t>的方法，并且对一般公式做了一些改进</a:t>
            </a:r>
            <a:endParaRPr lang="en-US" altLang="zh-CN" dirty="0" smtClean="0"/>
          </a:p>
          <a:p>
            <a:r>
              <a:rPr lang="zh-CN" altLang="en-US" dirty="0" smtClean="0"/>
              <a:t>（如果有足够的时间，我们可以回来给各位讲一点步长估计研究和学习过程中的趣事）</a:t>
            </a:r>
            <a:endParaRPr lang="zh-CN" altLang="en-US" dirty="0"/>
          </a:p>
        </p:txBody>
      </p:sp>
      <p:sp>
        <p:nvSpPr>
          <p:cNvPr id="4" name="灯片编号占位符 3"/>
          <p:cNvSpPr>
            <a:spLocks noGrp="1"/>
          </p:cNvSpPr>
          <p:nvPr>
            <p:ph type="sldNum" sz="quarter" idx="10"/>
          </p:nvPr>
        </p:nvSpPr>
        <p:spPr/>
        <p:txBody>
          <a:bodyPr/>
          <a:lstStyle/>
          <a:p>
            <a:fld id="{CE3E2490-73DC-4F3F-B1BD-FF6BE26DCD03}" type="slidenum">
              <a:rPr lang="zh-CN" altLang="en-US" smtClean="0"/>
              <a:t>7</a:t>
            </a:fld>
            <a:endParaRPr lang="zh-CN" altLang="en-US"/>
          </a:p>
        </p:txBody>
      </p:sp>
    </p:spTree>
    <p:extLst>
      <p:ext uri="{BB962C8B-B14F-4D97-AF65-F5344CB8AC3E}">
        <p14:creationId xmlns:p14="http://schemas.microsoft.com/office/powerpoint/2010/main" val="6062495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步行者航位推算需要进行行人方向的判断，</a:t>
            </a:r>
            <a:endParaRPr lang="en-US" altLang="zh-CN" dirty="0" smtClean="0"/>
          </a:p>
          <a:p>
            <a:r>
              <a:rPr lang="zh-CN" altLang="en-US" dirty="0" smtClean="0"/>
              <a:t>在方向判定中，本文以偏航角作为核心的角度进行估计</a:t>
            </a:r>
            <a:endParaRPr lang="en-US" altLang="zh-CN" dirty="0" smtClean="0"/>
          </a:p>
          <a:p>
            <a:r>
              <a:rPr lang="zh-CN" altLang="en-US" dirty="0" smtClean="0"/>
              <a:t>方向判定其实可以分成两个部分，暂时先不考虑手机姿态。</a:t>
            </a:r>
            <a:endParaRPr lang="en-US" altLang="zh-CN" dirty="0" smtClean="0"/>
          </a:p>
          <a:p>
            <a:r>
              <a:rPr lang="zh-CN" altLang="en-US" dirty="0" smtClean="0"/>
              <a:t>可以有电子罗盘、</a:t>
            </a:r>
            <a:r>
              <a:rPr lang="en-US" altLang="zh-CN" dirty="0" smtClean="0"/>
              <a:t>IMU</a:t>
            </a:r>
            <a:r>
              <a:rPr lang="zh-CN" altLang="en-US" dirty="0" smtClean="0"/>
              <a:t>、</a:t>
            </a:r>
            <a:r>
              <a:rPr lang="en-US" altLang="zh-CN" dirty="0" smtClean="0"/>
              <a:t>AHRS</a:t>
            </a:r>
            <a:r>
              <a:rPr lang="zh-CN" altLang="en-US" dirty="0" smtClean="0"/>
              <a:t>、</a:t>
            </a:r>
            <a:r>
              <a:rPr lang="en-US" altLang="zh-CN" dirty="0" smtClean="0"/>
              <a:t>AHRS+IMU</a:t>
            </a:r>
            <a:r>
              <a:rPr lang="zh-CN" altLang="en-US" dirty="0" smtClean="0"/>
              <a:t>的方法</a:t>
            </a:r>
            <a:endParaRPr lang="en-US" altLang="zh-CN" dirty="0" smtClean="0"/>
          </a:p>
          <a:p>
            <a:r>
              <a:rPr lang="zh-CN" altLang="en-US" dirty="0" smtClean="0"/>
              <a:t>其中</a:t>
            </a:r>
            <a:r>
              <a:rPr lang="en-US" altLang="zh-CN" dirty="0" smtClean="0"/>
              <a:t>IMU</a:t>
            </a:r>
            <a:r>
              <a:rPr lang="zh-CN" altLang="en-US" dirty="0" smtClean="0"/>
              <a:t>、</a:t>
            </a:r>
            <a:r>
              <a:rPr lang="en-US" altLang="zh-CN" dirty="0" smtClean="0"/>
              <a:t>AHRS</a:t>
            </a:r>
            <a:r>
              <a:rPr lang="zh-CN" altLang="en-US" dirty="0" smtClean="0"/>
              <a:t>都是前人提出的姿态阶段的方法，</a:t>
            </a:r>
            <a:r>
              <a:rPr lang="en-US" altLang="zh-CN" dirty="0" smtClean="0"/>
              <a:t>AHRS+IMU</a:t>
            </a:r>
            <a:r>
              <a:rPr lang="zh-CN" altLang="en-US" dirty="0" smtClean="0"/>
              <a:t>是对</a:t>
            </a:r>
            <a:r>
              <a:rPr lang="en-US" altLang="zh-CN" dirty="0" smtClean="0"/>
              <a:t>AHRS</a:t>
            </a:r>
            <a:r>
              <a:rPr lang="zh-CN" altLang="en-US" dirty="0" smtClean="0"/>
              <a:t>的改进优化</a:t>
            </a:r>
            <a:endParaRPr lang="en-US" altLang="zh-CN" dirty="0" smtClean="0"/>
          </a:p>
          <a:p>
            <a:r>
              <a:rPr lang="zh-CN" altLang="en-US" dirty="0" smtClean="0"/>
              <a:t>但是本文在实现过程中发现</a:t>
            </a:r>
            <a:r>
              <a:rPr lang="en-US" altLang="zh-CN" dirty="0" smtClean="0"/>
              <a:t>AHRS</a:t>
            </a:r>
            <a:r>
              <a:rPr lang="zh-CN" altLang="en-US" dirty="0" smtClean="0"/>
              <a:t>算法就可以了</a:t>
            </a:r>
            <a:endParaRPr lang="en-US" altLang="zh-CN" dirty="0" smtClean="0"/>
          </a:p>
          <a:p>
            <a:r>
              <a:rPr lang="zh-CN" altLang="en-US" dirty="0" smtClean="0"/>
              <a:t>此外将</a:t>
            </a:r>
            <a:r>
              <a:rPr lang="en-US" altLang="zh-CN" dirty="0" smtClean="0"/>
              <a:t>AHRS</a:t>
            </a:r>
            <a:r>
              <a:rPr lang="zh-CN" altLang="en-US" dirty="0" smtClean="0"/>
              <a:t>算法是现在客户端和服务端一般情况下结果相同，但是在特殊情况（我家）会略有不同，以客户端的</a:t>
            </a:r>
            <a:r>
              <a:rPr lang="en-US" altLang="zh-CN" dirty="0" smtClean="0"/>
              <a:t>AHRS</a:t>
            </a:r>
            <a:r>
              <a:rPr lang="zh-CN" altLang="en-US" dirty="0" smtClean="0"/>
              <a:t>为准</a:t>
            </a:r>
            <a:endParaRPr lang="zh-CN" altLang="en-US" dirty="0"/>
          </a:p>
        </p:txBody>
      </p:sp>
      <p:sp>
        <p:nvSpPr>
          <p:cNvPr id="4" name="灯片编号占位符 3"/>
          <p:cNvSpPr>
            <a:spLocks noGrp="1"/>
          </p:cNvSpPr>
          <p:nvPr>
            <p:ph type="sldNum" sz="quarter" idx="10"/>
          </p:nvPr>
        </p:nvSpPr>
        <p:spPr/>
        <p:txBody>
          <a:bodyPr/>
          <a:lstStyle/>
          <a:p>
            <a:fld id="{CE3E2490-73DC-4F3F-B1BD-FF6BE26DCD03}" type="slidenum">
              <a:rPr lang="zh-CN" altLang="en-US" smtClean="0"/>
              <a:t>8</a:t>
            </a:fld>
            <a:endParaRPr lang="zh-CN" altLang="en-US"/>
          </a:p>
        </p:txBody>
      </p:sp>
    </p:spTree>
    <p:extLst>
      <p:ext uri="{BB962C8B-B14F-4D97-AF65-F5344CB8AC3E}">
        <p14:creationId xmlns:p14="http://schemas.microsoft.com/office/powerpoint/2010/main" val="18568259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手机的方向当然不一定会是行人前进的方向，</a:t>
            </a:r>
            <a:endParaRPr lang="en-US" altLang="zh-CN" dirty="0" smtClean="0"/>
          </a:p>
          <a:p>
            <a:r>
              <a:rPr lang="zh-CN" altLang="en-US" dirty="0" smtClean="0"/>
              <a:t>因此需要进行方向的修正</a:t>
            </a:r>
            <a:endParaRPr lang="en-US" altLang="zh-CN" dirty="0" smtClean="0"/>
          </a:p>
          <a:p>
            <a:r>
              <a:rPr lang="zh-CN" altLang="en-US" dirty="0" smtClean="0"/>
              <a:t>在本文中尝试</a:t>
            </a:r>
            <a:r>
              <a:rPr lang="zh-CN" altLang="en-US" baseline="0" dirty="0" smtClean="0"/>
              <a:t>了两种方法有</a:t>
            </a:r>
            <a:r>
              <a:rPr lang="en-US" altLang="zh-CN" baseline="0" dirty="0" smtClean="0"/>
              <a:t>1 </a:t>
            </a:r>
            <a:r>
              <a:rPr lang="zh-CN" altLang="en-US" baseline="0" dirty="0" smtClean="0"/>
              <a:t>根据上图步态分析和方向判定结果发现如果使用相同的不太分析方法分析，那么手机方向和行人方向的差是几乎固定的</a:t>
            </a:r>
            <a:endParaRPr lang="en-US" altLang="zh-CN" baseline="0" dirty="0" smtClean="0"/>
          </a:p>
          <a:p>
            <a:r>
              <a:rPr lang="zh-CN" altLang="en-US" baseline="0" dirty="0" smtClean="0"/>
              <a:t>因此可以直接叠加一个设定数值</a:t>
            </a:r>
            <a:endParaRPr lang="en-US" altLang="zh-CN" baseline="0" dirty="0" smtClean="0"/>
          </a:p>
          <a:p>
            <a:r>
              <a:rPr lang="zh-CN" altLang="en-US" baseline="0" dirty="0" smtClean="0"/>
              <a:t>这种方法比较简单有效</a:t>
            </a:r>
            <a:endParaRPr lang="en-US" altLang="zh-CN" baseline="0" dirty="0" smtClean="0"/>
          </a:p>
          <a:p>
            <a:r>
              <a:rPr lang="en-US" altLang="zh-CN" baseline="0" dirty="0" smtClean="0"/>
              <a:t>2 </a:t>
            </a:r>
            <a:r>
              <a:rPr lang="zh-CN" altLang="en-US" baseline="0" dirty="0" smtClean="0"/>
              <a:t>试用版旋转矩阵重新计算加速度的分量，然后估算方向</a:t>
            </a:r>
            <a:endParaRPr lang="en-US" altLang="zh-CN" baseline="0" dirty="0" smtClean="0"/>
          </a:p>
          <a:p>
            <a:r>
              <a:rPr lang="zh-CN" altLang="en-US" baseline="0" dirty="0" smtClean="0"/>
              <a:t>这种方法一般情况下具有很好的效果，但是计算量稍大并且稳定性一般，难以使用磁力计修正</a:t>
            </a:r>
            <a:endParaRPr lang="en-US" altLang="zh-CN" baseline="0" dirty="0" smtClean="0"/>
          </a:p>
          <a:p>
            <a:endParaRPr lang="en-US" altLang="zh-CN" baseline="0" dirty="0" smtClean="0"/>
          </a:p>
          <a:p>
            <a:r>
              <a:rPr lang="zh-CN" altLang="en-US" baseline="0" dirty="0" smtClean="0"/>
              <a:t>如图所示是在实验中使用不同的方法进行方向判定的结果，</a:t>
            </a:r>
            <a:endParaRPr lang="en-US" altLang="zh-CN" baseline="0" dirty="0" smtClean="0"/>
          </a:p>
          <a:p>
            <a:r>
              <a:rPr lang="zh-CN" altLang="en-US" baseline="0" dirty="0" smtClean="0"/>
              <a:t>可以看到除了一些不可信的方法如</a:t>
            </a:r>
            <a:r>
              <a:rPr lang="en-US" altLang="zh-CN" baseline="0" dirty="0" smtClean="0"/>
              <a:t>IMU</a:t>
            </a:r>
            <a:r>
              <a:rPr lang="zh-CN" altLang="en-US" baseline="0" dirty="0" smtClean="0"/>
              <a:t>之外整体的趋势是相同的，所以本文以后期修正为主</a:t>
            </a:r>
            <a:endParaRPr lang="zh-CN" altLang="en-US" dirty="0"/>
          </a:p>
        </p:txBody>
      </p:sp>
      <p:sp>
        <p:nvSpPr>
          <p:cNvPr id="4" name="灯片编号占位符 3"/>
          <p:cNvSpPr>
            <a:spLocks noGrp="1"/>
          </p:cNvSpPr>
          <p:nvPr>
            <p:ph type="sldNum" sz="quarter" idx="10"/>
          </p:nvPr>
        </p:nvSpPr>
        <p:spPr/>
        <p:txBody>
          <a:bodyPr/>
          <a:lstStyle/>
          <a:p>
            <a:fld id="{CE3E2490-73DC-4F3F-B1BD-FF6BE26DCD03}" type="slidenum">
              <a:rPr lang="zh-CN" altLang="en-US" smtClean="0"/>
              <a:t>9</a:t>
            </a:fld>
            <a:endParaRPr lang="zh-CN" altLang="en-US"/>
          </a:p>
        </p:txBody>
      </p:sp>
    </p:spTree>
    <p:extLst>
      <p:ext uri="{BB962C8B-B14F-4D97-AF65-F5344CB8AC3E}">
        <p14:creationId xmlns:p14="http://schemas.microsoft.com/office/powerpoint/2010/main" val="6941526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t>2018/12/4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t>2018/12/4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t>2018/12/4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t>2018/12/4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2018/12/4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t>2018/12/4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530820CF-B880-4189-942D-D702A7CBA730}" type="datetimeFigureOut">
              <a:rPr lang="zh-CN" altLang="en-US" smtClean="0"/>
              <a:t>2018/12/4</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530820CF-B880-4189-942D-D702A7CBA730}" type="datetimeFigureOut">
              <a:rPr lang="zh-CN" altLang="en-US" smtClean="0"/>
              <a:t>2018/12/4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2018/12/4</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2018/12/4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2018/12/4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t>2018/12/4</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34.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1.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1.png"/><Relationship Id="rId7" Type="http://schemas.openxmlformats.org/officeDocument/2006/relationships/image" Target="../media/image36.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35.png"/><Relationship Id="rId5" Type="http://schemas.openxmlformats.org/officeDocument/2006/relationships/image" Target="../media/image33.png"/><Relationship Id="rId4" Type="http://schemas.openxmlformats.org/officeDocument/2006/relationships/image" Target="../media/image32.png"/></Relationships>
</file>

<file path=ppt/slides/_rels/slide1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39.png"/></Relationships>
</file>

<file path=ppt/slides/_rels/slide1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41.png"/></Relationships>
</file>

<file path=ppt/slides/_rels/slide14.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410.png"/><Relationship Id="rId7" Type="http://schemas.openxmlformats.org/officeDocument/2006/relationships/image" Target="../media/image43.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42.png"/><Relationship Id="rId5" Type="http://schemas.openxmlformats.org/officeDocument/2006/relationships/image" Target="../media/image430.png"/><Relationship Id="rId4" Type="http://schemas.openxmlformats.org/officeDocument/2006/relationships/image" Target="../media/image420.png"/></Relationships>
</file>

<file path=ppt/slides/_rels/slide15.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5.jpeg"/><Relationship Id="rId7" Type="http://schemas.openxmlformats.org/officeDocument/2006/relationships/image" Target="../media/image51.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46.jpeg"/><Relationship Id="rId5" Type="http://schemas.openxmlformats.org/officeDocument/2006/relationships/image" Target="../media/image50.png"/><Relationship Id="rId4" Type="http://schemas.openxmlformats.org/officeDocument/2006/relationships/image" Target="../media/image48.png"/></Relationships>
</file>

<file path=ppt/slides/_rels/slide16.xml.rels><?xml version="1.0" encoding="UTF-8" standalone="yes"?>
<Relationships xmlns="http://schemas.openxmlformats.org/package/2006/relationships"><Relationship Id="rId8" Type="http://schemas.openxmlformats.org/officeDocument/2006/relationships/image" Target="../media/image54.jpeg"/><Relationship Id="rId3" Type="http://schemas.openxmlformats.org/officeDocument/2006/relationships/image" Target="../media/image48.jpeg"/><Relationship Id="rId7" Type="http://schemas.openxmlformats.org/officeDocument/2006/relationships/image" Target="../media/image53.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11.jpg"/><Relationship Id="rId5" Type="http://schemas.openxmlformats.org/officeDocument/2006/relationships/image" Target="../media/image52.png"/><Relationship Id="rId4" Type="http://schemas.openxmlformats.org/officeDocument/2006/relationships/image" Target="../media/image49.png"/></Relationships>
</file>

<file path=ppt/slides/_rels/slide17.xml.rels><?xml version="1.0" encoding="UTF-8" standalone="yes"?>
<Relationships xmlns="http://schemas.openxmlformats.org/package/2006/relationships"><Relationship Id="rId3" Type="http://schemas.openxmlformats.org/officeDocument/2006/relationships/image" Target="../media/image55.gif"/><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57.png"/><Relationship Id="rId4" Type="http://schemas.openxmlformats.org/officeDocument/2006/relationships/image" Target="../media/image56.gif"/></Relationships>
</file>

<file path=ppt/slides/_rels/slide1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60.png"/><Relationship Id="rId4" Type="http://schemas.openxmlformats.org/officeDocument/2006/relationships/image" Target="../media/image59.png"/></Relationships>
</file>

<file path=ppt/slides/_rels/slide1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image" Target="../media/image67.png"/><Relationship Id="rId4" Type="http://schemas.openxmlformats.org/officeDocument/2006/relationships/image" Target="../media/image66.png"/></Relationships>
</file>

<file path=ppt/slides/_rels/slide2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73.png"/><Relationship Id="rId5" Type="http://schemas.openxmlformats.org/officeDocument/2006/relationships/image" Target="../media/image72.jpeg"/><Relationship Id="rId4" Type="http://schemas.openxmlformats.org/officeDocument/2006/relationships/image" Target="../media/image71.jpe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gif"/></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jp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280.png"/></Relationships>
</file>

<file path=ppt/slides/_rels/slide7.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50.png"/><Relationship Id="rId7"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140.png"/><Relationship Id="rId4" Type="http://schemas.openxmlformats.org/officeDocument/2006/relationships/image" Target="../media/image160.png"/></Relationships>
</file>

<file path=ppt/slides/_rels/slide8.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240.png"/><Relationship Id="rId7"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 Id="rId9"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23814" y="1581200"/>
            <a:ext cx="7704856" cy="1323439"/>
          </a:xfrm>
          <a:prstGeom prst="rect">
            <a:avLst/>
          </a:prstGeom>
          <a:noFill/>
        </p:spPr>
        <p:txBody>
          <a:bodyPr wrap="square" rtlCol="0">
            <a:spAutoFit/>
          </a:bodyPr>
          <a:lstStyle/>
          <a:p>
            <a:r>
              <a:rPr lang="zh-CN" altLang="zh-CN" sz="4000" dirty="0"/>
              <a:t>基于深度学习的惯性导航室内定位算法研究</a:t>
            </a:r>
            <a:endParaRPr lang="zh-CN" altLang="en-US" sz="4000" dirty="0"/>
          </a:p>
        </p:txBody>
      </p:sp>
      <p:sp>
        <p:nvSpPr>
          <p:cNvPr id="2" name="TextBox 1"/>
          <p:cNvSpPr txBox="1"/>
          <p:nvPr/>
        </p:nvSpPr>
        <p:spPr>
          <a:xfrm>
            <a:off x="5796136" y="4797152"/>
            <a:ext cx="2723823" cy="1200329"/>
          </a:xfrm>
          <a:prstGeom prst="rect">
            <a:avLst/>
          </a:prstGeom>
          <a:noFill/>
        </p:spPr>
        <p:txBody>
          <a:bodyPr wrap="none" rtlCol="0">
            <a:spAutoFit/>
          </a:bodyPr>
          <a:lstStyle/>
          <a:p>
            <a:pPr algn="r">
              <a:spcBef>
                <a:spcPct val="0"/>
              </a:spcBef>
            </a:pPr>
            <a:r>
              <a:rPr lang="zh-CN" altLang="en-US" dirty="0">
                <a:latin typeface="Arial" pitchFamily="34" charset="0"/>
              </a:rPr>
              <a:t>导师：邓庆绪 教授</a:t>
            </a:r>
            <a:endParaRPr lang="en-US" altLang="zh-CN" dirty="0">
              <a:latin typeface="Arial" pitchFamily="34" charset="0"/>
            </a:endParaRPr>
          </a:p>
          <a:p>
            <a:pPr algn="r">
              <a:spcBef>
                <a:spcPct val="0"/>
              </a:spcBef>
            </a:pPr>
            <a:r>
              <a:rPr lang="zh-CN" altLang="en-US" dirty="0">
                <a:latin typeface="Arial" pitchFamily="34" charset="0"/>
              </a:rPr>
              <a:t>报告人：付萌</a:t>
            </a:r>
            <a:endParaRPr lang="en-US" altLang="zh-CN" dirty="0">
              <a:latin typeface="Arial" pitchFamily="34" charset="0"/>
            </a:endParaRPr>
          </a:p>
          <a:p>
            <a:pPr algn="r">
              <a:spcBef>
                <a:spcPct val="0"/>
              </a:spcBef>
            </a:pPr>
            <a:r>
              <a:rPr lang="zh-CN" altLang="en-US" dirty="0">
                <a:latin typeface="Arial" pitchFamily="34" charset="0"/>
              </a:rPr>
              <a:t>学号：</a:t>
            </a:r>
            <a:r>
              <a:rPr lang="en-US" altLang="zh-CN" dirty="0">
                <a:latin typeface="Arial" pitchFamily="34" charset="0"/>
              </a:rPr>
              <a:t>1600929</a:t>
            </a:r>
          </a:p>
          <a:p>
            <a:pPr algn="r">
              <a:spcBef>
                <a:spcPct val="0"/>
              </a:spcBef>
            </a:pPr>
            <a:r>
              <a:rPr lang="zh-CN" altLang="en-US" dirty="0">
                <a:latin typeface="Arial" pitchFamily="34" charset="0"/>
              </a:rPr>
              <a:t>专业：计算机软件与</a:t>
            </a:r>
            <a:r>
              <a:rPr lang="zh-CN" altLang="en-US" dirty="0" smtClean="0">
                <a:latin typeface="Arial" pitchFamily="34" charset="0"/>
              </a:rPr>
              <a:t>理论</a:t>
            </a:r>
            <a:endParaRPr lang="en-US" altLang="zh-CN" dirty="0">
              <a:latin typeface="Arial" pitchFamily="34" charset="0"/>
            </a:endParaRPr>
          </a:p>
        </p:txBody>
      </p:sp>
    </p:spTree>
    <p:extLst>
      <p:ext uri="{BB962C8B-B14F-4D97-AF65-F5344CB8AC3E}">
        <p14:creationId xmlns:p14="http://schemas.microsoft.com/office/powerpoint/2010/main" val="349540401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3851920" y="32957"/>
            <a:ext cx="2304256" cy="369332"/>
          </a:xfrm>
          <a:prstGeom prst="rect">
            <a:avLst/>
          </a:prstGeom>
          <a:noFill/>
        </p:spPr>
        <p:txBody>
          <a:bodyPr wrap="square" rtlCol="0">
            <a:spAutoFit/>
          </a:bodyPr>
          <a:lstStyle/>
          <a:p>
            <a:r>
              <a:rPr lang="zh-CN" altLang="en-US" b="1" dirty="0"/>
              <a:t>主轴选择</a:t>
            </a:r>
          </a:p>
        </p:txBody>
      </p:sp>
      <p:sp>
        <p:nvSpPr>
          <p:cNvPr id="3" name="矩形 2"/>
          <p:cNvSpPr/>
          <p:nvPr/>
        </p:nvSpPr>
        <p:spPr>
          <a:xfrm>
            <a:off x="789355" y="5753903"/>
            <a:ext cx="9459097" cy="461665"/>
          </a:xfrm>
          <a:prstGeom prst="rect">
            <a:avLst/>
          </a:prstGeom>
        </p:spPr>
        <p:txBody>
          <a:bodyPr wrap="square">
            <a:spAutoFit/>
          </a:bodyPr>
          <a:lstStyle/>
          <a:p>
            <a:r>
              <a:rPr lang="en-US" altLang="zh-CN" sz="2400" dirty="0"/>
              <a:t>X</a:t>
            </a:r>
            <a:r>
              <a:rPr lang="zh-CN" altLang="en-US" sz="2400" dirty="0"/>
              <a:t>轴</a:t>
            </a:r>
            <a:r>
              <a:rPr lang="en-US" altLang="zh-CN" sz="2400" dirty="0"/>
              <a:t>    Y</a:t>
            </a:r>
            <a:r>
              <a:rPr lang="zh-CN" altLang="en-US" sz="2400" dirty="0"/>
              <a:t>轴</a:t>
            </a:r>
            <a:r>
              <a:rPr lang="en-US" altLang="zh-CN" sz="2400" dirty="0"/>
              <a:t>    Z</a:t>
            </a:r>
            <a:r>
              <a:rPr lang="zh-CN" altLang="en-US" sz="2400" dirty="0" smtClean="0"/>
              <a:t>轴    </a:t>
            </a:r>
            <a:r>
              <a:rPr lang="zh-CN" altLang="en-US" sz="2400" dirty="0" smtClean="0">
                <a:solidFill>
                  <a:srgbClr val="FF0000"/>
                </a:solidFill>
              </a:rPr>
              <a:t>总加速度</a:t>
            </a:r>
            <a:r>
              <a:rPr lang="en-US" altLang="zh-CN" sz="2400" dirty="0" smtClean="0">
                <a:solidFill>
                  <a:srgbClr val="FF0000"/>
                </a:solidFill>
              </a:rPr>
              <a:t>    </a:t>
            </a:r>
            <a:r>
              <a:rPr lang="zh-CN" altLang="en-US" sz="2400" dirty="0" smtClean="0">
                <a:solidFill>
                  <a:srgbClr val="C00000"/>
                </a:solidFill>
              </a:rPr>
              <a:t>最大方差</a:t>
            </a:r>
            <a:endParaRPr lang="zh-CN" altLang="en-US" sz="2400" dirty="0">
              <a:solidFill>
                <a:srgbClr val="C00000"/>
              </a:solidFill>
            </a:endParaRPr>
          </a:p>
        </p:txBody>
      </p:sp>
      <p:sp>
        <p:nvSpPr>
          <p:cNvPr id="4" name="TextBox 3"/>
          <p:cNvSpPr txBox="1"/>
          <p:nvPr/>
        </p:nvSpPr>
        <p:spPr>
          <a:xfrm>
            <a:off x="378994" y="548680"/>
            <a:ext cx="9217024" cy="830997"/>
          </a:xfrm>
          <a:prstGeom prst="rect">
            <a:avLst/>
          </a:prstGeom>
          <a:noFill/>
        </p:spPr>
        <p:txBody>
          <a:bodyPr wrap="square" rtlCol="0">
            <a:spAutoFit/>
          </a:bodyPr>
          <a:lstStyle/>
          <a:p>
            <a:r>
              <a:rPr lang="zh-CN" altLang="en-US" sz="2400" dirty="0" smtClean="0"/>
              <a:t>主轴是具有重要意义的</a:t>
            </a:r>
            <a:r>
              <a:rPr lang="zh-CN" altLang="en-US" sz="2400" dirty="0" smtClean="0">
                <a:solidFill>
                  <a:srgbClr val="FF0000"/>
                </a:solidFill>
              </a:rPr>
              <a:t>虚拟轴</a:t>
            </a:r>
            <a:r>
              <a:rPr lang="zh-CN" altLang="en-US" sz="2400" dirty="0" smtClean="0"/>
              <a:t>，减少使用单一传感器的风险。</a:t>
            </a:r>
            <a:endParaRPr lang="en-US" altLang="zh-CN" sz="2400" dirty="0" smtClean="0"/>
          </a:p>
          <a:p>
            <a:r>
              <a:rPr lang="zh-CN" altLang="en-US" sz="2400" dirty="0" smtClean="0"/>
              <a:t>需要尽可能减少姿态的影响，是</a:t>
            </a:r>
            <a:r>
              <a:rPr lang="zh-CN" altLang="en-US" sz="2400" dirty="0" smtClean="0">
                <a:solidFill>
                  <a:srgbClr val="FF0000"/>
                </a:solidFill>
              </a:rPr>
              <a:t>持续步态分析</a:t>
            </a:r>
            <a:r>
              <a:rPr lang="zh-CN" altLang="en-US" sz="2400" dirty="0" smtClean="0"/>
              <a:t>实现机制的关键。</a:t>
            </a:r>
            <a:endParaRPr lang="zh-CN" altLang="en-US" sz="2400" dirty="0"/>
          </a:p>
        </p:txBody>
      </p:sp>
      <p:sp>
        <p:nvSpPr>
          <p:cNvPr id="7" name="TextBox 6"/>
          <p:cNvSpPr txBox="1"/>
          <p:nvPr/>
        </p:nvSpPr>
        <p:spPr>
          <a:xfrm>
            <a:off x="507732" y="6218148"/>
            <a:ext cx="535876" cy="523220"/>
          </a:xfrm>
          <a:prstGeom prst="rect">
            <a:avLst/>
          </a:prstGeom>
          <a:noFill/>
        </p:spPr>
        <p:txBody>
          <a:bodyPr wrap="square" rtlCol="0">
            <a:spAutoFit/>
          </a:bodyPr>
          <a:lstStyle/>
          <a:p>
            <a:r>
              <a:rPr lang="en-US" altLang="zh-CN" sz="2800" b="1" dirty="0" smtClean="0"/>
              <a:t>9</a:t>
            </a:r>
            <a:endParaRPr lang="zh-CN" altLang="en-US" sz="2800" b="1" dirty="0"/>
          </a:p>
        </p:txBody>
      </p:sp>
      <p:pic>
        <p:nvPicPr>
          <p:cNvPr id="1029" name="Picture 5" descr="C:\Users\suck_dynasty\Desktop\主轴波形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7450" y="1379676"/>
            <a:ext cx="3824854" cy="203814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Users\suck_dynasty\Desktop\主轴波形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16016" y="1379677"/>
            <a:ext cx="3479363" cy="2046193"/>
          </a:xfrm>
          <a:prstGeom prst="rect">
            <a:avLst/>
          </a:prstGeom>
          <a:noFill/>
          <a:extLst>
            <a:ext uri="{909E8E84-426E-40DD-AFC4-6F175D3DCCD1}">
              <a14:hiddenFill xmlns:a14="http://schemas.microsoft.com/office/drawing/2010/main">
                <a:solidFill>
                  <a:srgbClr val="FFFFFF"/>
                </a:solidFill>
              </a14:hiddenFill>
            </a:ext>
          </a:extLst>
        </p:spPr>
      </p:pic>
      <p:pic>
        <p:nvPicPr>
          <p:cNvPr id="1031" name="Picture 7" descr="C:\Users\suck_dynasty\Desktop\主轴波形3.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5670" y="3410769"/>
            <a:ext cx="3846634" cy="225035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C:\Users\suck_dynasty\Desktop\主轴波形4.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16016" y="3410769"/>
            <a:ext cx="3479363" cy="225035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 name="矩形 1"/>
              <p:cNvSpPr/>
              <p:nvPr/>
            </p:nvSpPr>
            <p:spPr>
              <a:xfrm>
                <a:off x="6133074" y="5788633"/>
                <a:ext cx="2579232" cy="656013"/>
              </a:xfrm>
              <a:prstGeom prst="rect">
                <a:avLst/>
              </a:prstGeom>
            </p:spPr>
            <p:txBody>
              <a:bodyPr wrap="none">
                <a:spAutoFit/>
              </a:bodyPr>
              <a:lstStyle/>
              <a:p>
                <a14:m>
                  <m:oMath xmlns:m="http://schemas.openxmlformats.org/officeDocument/2006/math">
                    <m:sSub>
                      <m:sSubPr>
                        <m:ctrlPr>
                          <a:rPr lang="zh-CN" altLang="zh-CN" i="1">
                            <a:latin typeface="Cambria Math"/>
                          </a:rPr>
                        </m:ctrlPr>
                      </m:sSubPr>
                      <m:e>
                        <m:r>
                          <m:rPr>
                            <m:sty m:val="p"/>
                          </m:rPr>
                          <a:rPr lang="en-US" altLang="zh-CN">
                            <a:latin typeface="Cambria Math"/>
                          </a:rPr>
                          <m:t>a</m:t>
                        </m:r>
                      </m:e>
                      <m:sub>
                        <m:r>
                          <a:rPr lang="en-US" altLang="zh-CN" i="1">
                            <a:latin typeface="Cambria Math"/>
                          </a:rPr>
                          <m:t>𝑢𝑠𝑒</m:t>
                        </m:r>
                      </m:sub>
                    </m:sSub>
                    <m:r>
                      <a:rPr lang="en-US" altLang="zh-CN">
                        <a:latin typeface="Cambria Math"/>
                      </a:rPr>
                      <m:t>= </m:t>
                    </m:r>
                    <m:rad>
                      <m:radPr>
                        <m:degHide m:val="on"/>
                        <m:ctrlPr>
                          <a:rPr lang="zh-CN" altLang="zh-CN" i="1">
                            <a:latin typeface="Cambria Math"/>
                          </a:rPr>
                        </m:ctrlPr>
                      </m:radPr>
                      <m:deg/>
                      <m:e>
                        <m:sSup>
                          <m:sSupPr>
                            <m:ctrlPr>
                              <a:rPr lang="zh-CN" altLang="zh-CN" i="1">
                                <a:latin typeface="Cambria Math"/>
                              </a:rPr>
                            </m:ctrlPr>
                          </m:sSupPr>
                          <m:e>
                            <m:sSub>
                              <m:sSubPr>
                                <m:ctrlPr>
                                  <a:rPr lang="zh-CN" altLang="zh-CN" i="1">
                                    <a:latin typeface="Cambria Math"/>
                                  </a:rPr>
                                </m:ctrlPr>
                              </m:sSubPr>
                              <m:e>
                                <m:r>
                                  <a:rPr lang="en-US" altLang="zh-CN" i="1">
                                    <a:latin typeface="Cambria Math"/>
                                  </a:rPr>
                                  <m:t>𝑎</m:t>
                                </m:r>
                              </m:e>
                              <m:sub>
                                <m:r>
                                  <a:rPr lang="en-US" altLang="zh-CN" i="1">
                                    <a:latin typeface="Cambria Math"/>
                                  </a:rPr>
                                  <m:t>𝑥</m:t>
                                </m:r>
                              </m:sub>
                            </m:sSub>
                          </m:e>
                          <m:sup>
                            <m:r>
                              <a:rPr lang="en-US" altLang="zh-CN" i="1">
                                <a:latin typeface="Cambria Math"/>
                              </a:rPr>
                              <m:t>2</m:t>
                            </m:r>
                          </m:sup>
                        </m:sSup>
                        <m:r>
                          <a:rPr lang="en-US" altLang="zh-CN" i="1">
                            <a:latin typeface="Cambria Math"/>
                          </a:rPr>
                          <m:t>+</m:t>
                        </m:r>
                        <m:sSup>
                          <m:sSupPr>
                            <m:ctrlPr>
                              <a:rPr lang="zh-CN" altLang="zh-CN" i="1">
                                <a:latin typeface="Cambria Math"/>
                              </a:rPr>
                            </m:ctrlPr>
                          </m:sSupPr>
                          <m:e>
                            <m:sSub>
                              <m:sSubPr>
                                <m:ctrlPr>
                                  <a:rPr lang="zh-CN" altLang="zh-CN" i="1">
                                    <a:latin typeface="Cambria Math"/>
                                  </a:rPr>
                                </m:ctrlPr>
                              </m:sSubPr>
                              <m:e>
                                <m:r>
                                  <a:rPr lang="en-US" altLang="zh-CN" i="1">
                                    <a:latin typeface="Cambria Math"/>
                                  </a:rPr>
                                  <m:t>𝑎</m:t>
                                </m:r>
                              </m:e>
                              <m:sub>
                                <m:r>
                                  <a:rPr lang="en-US" altLang="zh-CN" i="1">
                                    <a:latin typeface="Cambria Math"/>
                                  </a:rPr>
                                  <m:t>𝑦</m:t>
                                </m:r>
                              </m:sub>
                            </m:sSub>
                          </m:e>
                          <m:sup>
                            <m:r>
                              <a:rPr lang="en-US" altLang="zh-CN" i="1">
                                <a:latin typeface="Cambria Math"/>
                              </a:rPr>
                              <m:t>2</m:t>
                            </m:r>
                          </m:sup>
                        </m:sSup>
                        <m:sSup>
                          <m:sSupPr>
                            <m:ctrlPr>
                              <a:rPr lang="zh-CN" altLang="zh-CN" i="1">
                                <a:latin typeface="Cambria Math"/>
                              </a:rPr>
                            </m:ctrlPr>
                          </m:sSupPr>
                          <m:e>
                            <m:sSub>
                              <m:sSubPr>
                                <m:ctrlPr>
                                  <a:rPr lang="zh-CN" altLang="zh-CN" i="1">
                                    <a:latin typeface="Cambria Math"/>
                                  </a:rPr>
                                </m:ctrlPr>
                              </m:sSubPr>
                              <m:e>
                                <m:r>
                                  <a:rPr lang="en-US" altLang="zh-CN" i="1">
                                    <a:latin typeface="Cambria Math"/>
                                  </a:rPr>
                                  <m:t>+</m:t>
                                </m:r>
                                <m:r>
                                  <a:rPr lang="en-US" altLang="zh-CN" i="1">
                                    <a:latin typeface="Cambria Math"/>
                                  </a:rPr>
                                  <m:t>𝑎</m:t>
                                </m:r>
                              </m:e>
                              <m:sub>
                                <m:r>
                                  <a:rPr lang="en-US" altLang="zh-CN" i="1">
                                    <a:latin typeface="Cambria Math"/>
                                  </a:rPr>
                                  <m:t>𝑧</m:t>
                                </m:r>
                              </m:sub>
                            </m:sSub>
                          </m:e>
                          <m:sup>
                            <m:r>
                              <a:rPr lang="en-US" altLang="zh-CN" i="1">
                                <a:latin typeface="Cambria Math"/>
                              </a:rPr>
                              <m:t>2</m:t>
                            </m:r>
                          </m:sup>
                        </m:sSup>
                      </m:e>
                    </m:rad>
                  </m:oMath>
                </a14:m>
                <a:r>
                  <a:rPr lang="en-US" altLang="zh-CN" dirty="0"/>
                  <a:t> </a:t>
                </a:r>
                <a:endParaRPr lang="zh-CN" altLang="en-US" dirty="0"/>
              </a:p>
            </p:txBody>
          </p:sp>
        </mc:Choice>
        <mc:Fallback xmlns="">
          <p:sp>
            <p:nvSpPr>
              <p:cNvPr id="2" name="矩形 1"/>
              <p:cNvSpPr>
                <a:spLocks noRot="1" noChangeAspect="1" noMove="1" noResize="1" noEditPoints="1" noAdjustHandles="1" noChangeArrowheads="1" noChangeShapeType="1" noTextEdit="1"/>
              </p:cNvSpPr>
              <p:nvPr/>
            </p:nvSpPr>
            <p:spPr>
              <a:xfrm>
                <a:off x="6133074" y="5788633"/>
                <a:ext cx="2579232" cy="656013"/>
              </a:xfrm>
              <a:prstGeom prst="rect">
                <a:avLst/>
              </a:prstGeom>
              <a:blipFill rotWithShape="1">
                <a:blip r:embed="rId7"/>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01759579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3394781" y="48723"/>
            <a:ext cx="2304256" cy="369332"/>
          </a:xfrm>
          <a:prstGeom prst="rect">
            <a:avLst/>
          </a:prstGeom>
          <a:noFill/>
        </p:spPr>
        <p:txBody>
          <a:bodyPr wrap="square" rtlCol="0">
            <a:spAutoFit/>
          </a:bodyPr>
          <a:lstStyle/>
          <a:p>
            <a:r>
              <a:rPr lang="zh-CN" altLang="en-US" b="1" dirty="0" smtClean="0"/>
              <a:t>步态分析（只看波形）</a:t>
            </a:r>
            <a:endParaRPr lang="zh-CN" altLang="en-US" b="1" dirty="0"/>
          </a:p>
        </p:txBody>
      </p:sp>
      <p:sp>
        <p:nvSpPr>
          <p:cNvPr id="4" name="矩形 3"/>
          <p:cNvSpPr/>
          <p:nvPr/>
        </p:nvSpPr>
        <p:spPr>
          <a:xfrm>
            <a:off x="296834" y="576257"/>
            <a:ext cx="8847165" cy="830997"/>
          </a:xfrm>
          <a:prstGeom prst="rect">
            <a:avLst/>
          </a:prstGeom>
        </p:spPr>
        <p:txBody>
          <a:bodyPr wrap="square">
            <a:spAutoFit/>
          </a:bodyPr>
          <a:lstStyle/>
          <a:p>
            <a:r>
              <a:rPr lang="zh-CN" altLang="zh-CN" sz="2400" dirty="0">
                <a:solidFill>
                  <a:srgbClr val="FF0000"/>
                </a:solidFill>
              </a:rPr>
              <a:t>峰值检测</a:t>
            </a:r>
            <a:r>
              <a:rPr lang="zh-CN" altLang="zh-CN" sz="2400" dirty="0" smtClean="0">
                <a:solidFill>
                  <a:srgbClr val="FF0000"/>
                </a:solidFill>
              </a:rPr>
              <a:t>方法</a:t>
            </a:r>
            <a:r>
              <a:rPr lang="en-US" altLang="zh-CN" sz="2400" dirty="0">
                <a:solidFill>
                  <a:srgbClr val="FF0000"/>
                </a:solidFill>
              </a:rPr>
              <a:t> </a:t>
            </a:r>
            <a:r>
              <a:rPr lang="en-US" altLang="zh-CN" sz="2400" dirty="0" smtClean="0">
                <a:solidFill>
                  <a:srgbClr val="FF0000"/>
                </a:solidFill>
              </a:rPr>
              <a:t>   </a:t>
            </a:r>
            <a:r>
              <a:rPr lang="zh-CN" altLang="zh-CN" sz="2400" dirty="0" smtClean="0"/>
              <a:t>峰谷</a:t>
            </a:r>
            <a:r>
              <a:rPr lang="zh-CN" altLang="zh-CN" sz="2400" dirty="0"/>
              <a:t>差值限定</a:t>
            </a:r>
            <a:r>
              <a:rPr lang="zh-CN" altLang="zh-CN" sz="2400" dirty="0" smtClean="0"/>
              <a:t>法</a:t>
            </a:r>
            <a:r>
              <a:rPr lang="en-US" altLang="zh-CN" sz="2400" dirty="0"/>
              <a:t> </a:t>
            </a:r>
            <a:r>
              <a:rPr lang="en-US" altLang="zh-CN" sz="2400" dirty="0" smtClean="0"/>
              <a:t>   </a:t>
            </a:r>
            <a:r>
              <a:rPr lang="zh-CN" altLang="zh-CN" sz="2400" dirty="0" smtClean="0"/>
              <a:t>两</a:t>
            </a:r>
            <a:r>
              <a:rPr lang="zh-CN" altLang="zh-CN" sz="2400" dirty="0"/>
              <a:t>次峰谷</a:t>
            </a:r>
            <a:r>
              <a:rPr lang="zh-CN" altLang="zh-CN" sz="2400" dirty="0" smtClean="0"/>
              <a:t>法</a:t>
            </a:r>
            <a:r>
              <a:rPr lang="en-US" altLang="zh-CN" sz="2400" dirty="0"/>
              <a:t> </a:t>
            </a:r>
            <a:r>
              <a:rPr lang="en-US" altLang="zh-CN" sz="2400" dirty="0" smtClean="0"/>
              <a:t>   </a:t>
            </a:r>
            <a:r>
              <a:rPr lang="zh-CN" altLang="zh-CN" sz="2400" dirty="0" smtClean="0"/>
              <a:t>零</a:t>
            </a:r>
            <a:r>
              <a:rPr lang="zh-CN" altLang="zh-CN" sz="2400" dirty="0"/>
              <a:t>点交叉</a:t>
            </a:r>
            <a:r>
              <a:rPr lang="zh-CN" altLang="zh-CN" sz="2400" dirty="0" smtClean="0"/>
              <a:t>方法</a:t>
            </a:r>
            <a:endParaRPr lang="en-US" altLang="zh-CN" sz="2400" dirty="0" smtClean="0"/>
          </a:p>
          <a:p>
            <a:r>
              <a:rPr lang="zh-CN" altLang="zh-CN" sz="2400" dirty="0" smtClean="0">
                <a:solidFill>
                  <a:schemeClr val="accent6">
                    <a:lumMod val="50000"/>
                  </a:schemeClr>
                </a:solidFill>
              </a:rPr>
              <a:t>采样</a:t>
            </a:r>
            <a:r>
              <a:rPr lang="zh-CN" altLang="zh-CN" sz="2400" dirty="0">
                <a:solidFill>
                  <a:schemeClr val="accent6">
                    <a:lumMod val="50000"/>
                  </a:schemeClr>
                </a:solidFill>
              </a:rPr>
              <a:t>匹配</a:t>
            </a:r>
            <a:r>
              <a:rPr lang="zh-CN" altLang="zh-CN" sz="2400" dirty="0" smtClean="0">
                <a:solidFill>
                  <a:schemeClr val="accent6">
                    <a:lumMod val="50000"/>
                  </a:schemeClr>
                </a:solidFill>
              </a:rPr>
              <a:t>方法</a:t>
            </a:r>
            <a:endParaRPr lang="zh-CN" altLang="en-US" sz="2400" dirty="0">
              <a:solidFill>
                <a:schemeClr val="accent6">
                  <a:lumMod val="50000"/>
                </a:schemeClr>
              </a:solidFill>
            </a:endParaRPr>
          </a:p>
        </p:txBody>
      </p:sp>
      <p:pic>
        <p:nvPicPr>
          <p:cNvPr id="11" name="图片 10" descr="C:\Users\suck_dynasty\Desktop\参照-步态分析.png"/>
          <p:cNvPicPr/>
          <p:nvPr/>
        </p:nvPicPr>
        <p:blipFill>
          <a:blip r:embed="rId3">
            <a:extLst>
              <a:ext uri="{28A0092B-C50C-407E-A947-70E740481C1C}">
                <a14:useLocalDpi xmlns:a14="http://schemas.microsoft.com/office/drawing/2010/main" val="0"/>
              </a:ext>
            </a:extLst>
          </a:blip>
          <a:srcRect/>
          <a:stretch>
            <a:fillRect/>
          </a:stretch>
        </p:blipFill>
        <p:spPr bwMode="auto">
          <a:xfrm>
            <a:off x="4720416" y="1407254"/>
            <a:ext cx="4256018" cy="2160240"/>
          </a:xfrm>
          <a:prstGeom prst="rect">
            <a:avLst/>
          </a:prstGeom>
          <a:noFill/>
          <a:ln>
            <a:noFill/>
          </a:ln>
        </p:spPr>
      </p:pic>
      <p:pic>
        <p:nvPicPr>
          <p:cNvPr id="3076" name="Picture 4" descr="C:\Users\suck_dynasty\Desktop\图片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68460" y="5049399"/>
            <a:ext cx="2863158" cy="1322801"/>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20416" y="5021057"/>
            <a:ext cx="4082528" cy="13185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20416" y="3656116"/>
            <a:ext cx="4104868" cy="12939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2" name="Picture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9510" y="1407254"/>
            <a:ext cx="4252107" cy="18173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Box 8"/>
          <p:cNvSpPr txBox="1"/>
          <p:nvPr/>
        </p:nvSpPr>
        <p:spPr>
          <a:xfrm>
            <a:off x="507732" y="6218148"/>
            <a:ext cx="823908" cy="523220"/>
          </a:xfrm>
          <a:prstGeom prst="rect">
            <a:avLst/>
          </a:prstGeom>
          <a:noFill/>
        </p:spPr>
        <p:txBody>
          <a:bodyPr wrap="square" rtlCol="0">
            <a:spAutoFit/>
          </a:bodyPr>
          <a:lstStyle/>
          <a:p>
            <a:r>
              <a:rPr lang="en-US" altLang="zh-CN" sz="2800" b="1" dirty="0" smtClean="0"/>
              <a:t>10</a:t>
            </a:r>
            <a:endParaRPr lang="zh-CN" altLang="en-US" sz="2800" b="1" dirty="0"/>
          </a:p>
        </p:txBody>
      </p:sp>
      <p:pic>
        <p:nvPicPr>
          <p:cNvPr id="2"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79511" y="3356992"/>
            <a:ext cx="4252107" cy="15738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626259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3491880" y="32957"/>
            <a:ext cx="2304256" cy="369332"/>
          </a:xfrm>
          <a:prstGeom prst="rect">
            <a:avLst/>
          </a:prstGeom>
          <a:noFill/>
        </p:spPr>
        <p:txBody>
          <a:bodyPr wrap="square" rtlCol="0">
            <a:spAutoFit/>
          </a:bodyPr>
          <a:lstStyle/>
          <a:p>
            <a:r>
              <a:rPr lang="zh-CN" altLang="en-US" b="1" dirty="0" smtClean="0"/>
              <a:t>行为判断的思想演化</a:t>
            </a:r>
            <a:endParaRPr lang="zh-CN" altLang="en-US" b="1" dirty="0"/>
          </a:p>
        </p:txBody>
      </p:sp>
      <p:sp>
        <p:nvSpPr>
          <p:cNvPr id="8" name="TextBox 7"/>
          <p:cNvSpPr txBox="1"/>
          <p:nvPr/>
        </p:nvSpPr>
        <p:spPr>
          <a:xfrm>
            <a:off x="467544" y="692696"/>
            <a:ext cx="7920880" cy="461665"/>
          </a:xfrm>
          <a:prstGeom prst="rect">
            <a:avLst/>
          </a:prstGeom>
          <a:noFill/>
        </p:spPr>
        <p:txBody>
          <a:bodyPr wrap="square" rtlCol="0">
            <a:spAutoFit/>
          </a:bodyPr>
          <a:lstStyle/>
          <a:p>
            <a:r>
              <a:rPr lang="zh-CN" altLang="en-US" sz="2400" dirty="0" smtClean="0"/>
              <a:t>行为判断得到确定步集合（也是数据清洗）</a:t>
            </a:r>
            <a:endParaRPr lang="en-US" altLang="zh-CN" sz="2400" dirty="0" smtClean="0"/>
          </a:p>
        </p:txBody>
      </p:sp>
      <p:sp>
        <p:nvSpPr>
          <p:cNvPr id="3" name="TextBox 2"/>
          <p:cNvSpPr txBox="1"/>
          <p:nvPr/>
        </p:nvSpPr>
        <p:spPr>
          <a:xfrm>
            <a:off x="251520" y="1923072"/>
            <a:ext cx="7776864" cy="3416320"/>
          </a:xfrm>
          <a:prstGeom prst="rect">
            <a:avLst/>
          </a:prstGeom>
          <a:noFill/>
        </p:spPr>
        <p:txBody>
          <a:bodyPr wrap="square" rtlCol="0">
            <a:spAutoFit/>
          </a:bodyPr>
          <a:lstStyle/>
          <a:p>
            <a:r>
              <a:rPr lang="zh-CN" altLang="en-US" sz="2400" dirty="0" smtClean="0"/>
              <a:t>基础版本：</a:t>
            </a:r>
            <a:endParaRPr lang="en-US" altLang="zh-CN" sz="2400" dirty="0" smtClean="0"/>
          </a:p>
          <a:p>
            <a:r>
              <a:rPr lang="zh-CN" altLang="en-US" sz="2400" dirty="0" smtClean="0"/>
              <a:t>阈值判断 </a:t>
            </a:r>
            <a:endParaRPr lang="en-US" altLang="zh-CN" sz="2400" dirty="0" smtClean="0"/>
          </a:p>
          <a:p>
            <a:r>
              <a:rPr lang="zh-CN" altLang="en-US" sz="2400" dirty="0"/>
              <a:t>方差</a:t>
            </a:r>
            <a:r>
              <a:rPr lang="zh-CN" altLang="en-US" sz="2400" dirty="0" smtClean="0"/>
              <a:t>判断</a:t>
            </a:r>
            <a:endParaRPr lang="en-US" altLang="zh-CN" sz="2400" dirty="0" smtClean="0"/>
          </a:p>
          <a:p>
            <a:r>
              <a:rPr lang="zh-CN" altLang="en-US" sz="2400" dirty="0" smtClean="0"/>
              <a:t>有限状态机判断</a:t>
            </a:r>
            <a:endParaRPr lang="en-US" altLang="zh-CN" sz="2400" dirty="0" smtClean="0"/>
          </a:p>
          <a:p>
            <a:r>
              <a:rPr lang="en-US" altLang="zh-CN" sz="2400" dirty="0" smtClean="0"/>
              <a:t>……</a:t>
            </a:r>
            <a:endParaRPr lang="en-US" altLang="zh-CN" sz="2400" dirty="0"/>
          </a:p>
          <a:p>
            <a:endParaRPr lang="en-US" altLang="zh-CN" dirty="0" smtClean="0"/>
          </a:p>
          <a:p>
            <a:endParaRPr lang="en-US" altLang="zh-CN" dirty="0"/>
          </a:p>
          <a:p>
            <a:endParaRPr lang="en-US" altLang="zh-CN" dirty="0" smtClean="0"/>
          </a:p>
          <a:p>
            <a:endParaRPr lang="en-US" altLang="zh-CN" dirty="0" smtClean="0"/>
          </a:p>
          <a:p>
            <a:r>
              <a:rPr lang="zh-CN" altLang="en-US" sz="2400" dirty="0" smtClean="0">
                <a:solidFill>
                  <a:srgbClr val="FF0000"/>
                </a:solidFill>
              </a:rPr>
              <a:t>人类行为识别</a:t>
            </a:r>
            <a:r>
              <a:rPr lang="en-US" altLang="zh-CN" sz="2400" dirty="0" smtClean="0">
                <a:solidFill>
                  <a:srgbClr val="FF0000"/>
                </a:solidFill>
              </a:rPr>
              <a:t>+LSTM</a:t>
            </a:r>
            <a:endParaRPr lang="zh-CN" altLang="en-US" sz="2400" dirty="0">
              <a:solidFill>
                <a:srgbClr val="FF0000"/>
              </a:solidFill>
            </a:endParaRPr>
          </a:p>
        </p:txBody>
      </p:sp>
      <p:sp>
        <p:nvSpPr>
          <p:cNvPr id="5" name="TextBox 4"/>
          <p:cNvSpPr txBox="1"/>
          <p:nvPr/>
        </p:nvSpPr>
        <p:spPr>
          <a:xfrm>
            <a:off x="395536" y="1124744"/>
            <a:ext cx="8352928" cy="461665"/>
          </a:xfrm>
          <a:prstGeom prst="rect">
            <a:avLst/>
          </a:prstGeom>
          <a:noFill/>
        </p:spPr>
        <p:txBody>
          <a:bodyPr wrap="square" rtlCol="0">
            <a:spAutoFit/>
          </a:bodyPr>
          <a:lstStyle/>
          <a:p>
            <a:r>
              <a:rPr lang="zh-CN" altLang="en-US" sz="2400" dirty="0" smtClean="0"/>
              <a:t>剔除静止步</a:t>
            </a:r>
            <a:r>
              <a:rPr lang="en-US" altLang="zh-CN" sz="2400" dirty="0" smtClean="0"/>
              <a:t>          </a:t>
            </a:r>
            <a:r>
              <a:rPr lang="zh-CN" altLang="en-US" sz="2400" dirty="0" smtClean="0"/>
              <a:t>对行止的分类</a:t>
            </a:r>
            <a:r>
              <a:rPr lang="en-US" altLang="zh-CN" sz="2400" dirty="0" smtClean="0"/>
              <a:t>           </a:t>
            </a:r>
            <a:r>
              <a:rPr lang="zh-CN" altLang="en-US" sz="2400" dirty="0" smtClean="0"/>
              <a:t>行人行为的进一步分类</a:t>
            </a:r>
            <a:endParaRPr lang="zh-CN" altLang="en-US" sz="2400" dirty="0"/>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7784" y="1959761"/>
            <a:ext cx="6298849" cy="14233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 name="图片 14" descr="C:\Users\suck_dynasty\Desktop\LSTM.png"/>
          <p:cNvPicPr/>
          <p:nvPr/>
        </p:nvPicPr>
        <p:blipFill>
          <a:blip r:embed="rId4">
            <a:extLst>
              <a:ext uri="{28A0092B-C50C-407E-A947-70E740481C1C}">
                <a14:useLocalDpi xmlns:a14="http://schemas.microsoft.com/office/drawing/2010/main" val="0"/>
              </a:ext>
            </a:extLst>
          </a:blip>
          <a:srcRect/>
          <a:stretch>
            <a:fillRect/>
          </a:stretch>
        </p:blipFill>
        <p:spPr bwMode="auto">
          <a:xfrm>
            <a:off x="3707904" y="3767816"/>
            <a:ext cx="4896544" cy="1775669"/>
          </a:xfrm>
          <a:prstGeom prst="rect">
            <a:avLst/>
          </a:prstGeom>
          <a:noFill/>
          <a:ln>
            <a:noFill/>
          </a:ln>
        </p:spPr>
      </p:pic>
      <p:sp>
        <p:nvSpPr>
          <p:cNvPr id="9" name="下箭头 8"/>
          <p:cNvSpPr/>
          <p:nvPr/>
        </p:nvSpPr>
        <p:spPr>
          <a:xfrm>
            <a:off x="1054877" y="3677399"/>
            <a:ext cx="432048" cy="97825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下箭头 9"/>
          <p:cNvSpPr/>
          <p:nvPr/>
        </p:nvSpPr>
        <p:spPr>
          <a:xfrm rot="16200000">
            <a:off x="2304245" y="1067046"/>
            <a:ext cx="216023" cy="5770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下箭头 10"/>
          <p:cNvSpPr/>
          <p:nvPr/>
        </p:nvSpPr>
        <p:spPr>
          <a:xfrm rot="16200000">
            <a:off x="4824525" y="1063844"/>
            <a:ext cx="216023" cy="5770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TextBox 11"/>
          <p:cNvSpPr txBox="1"/>
          <p:nvPr/>
        </p:nvSpPr>
        <p:spPr>
          <a:xfrm>
            <a:off x="2951820" y="5809149"/>
            <a:ext cx="6029744" cy="461665"/>
          </a:xfrm>
          <a:prstGeom prst="rect">
            <a:avLst/>
          </a:prstGeom>
          <a:noFill/>
        </p:spPr>
        <p:txBody>
          <a:bodyPr wrap="square" rtlCol="0">
            <a:spAutoFit/>
          </a:bodyPr>
          <a:lstStyle/>
          <a:p>
            <a:r>
              <a:rPr lang="zh-CN" altLang="en-US" sz="2400" dirty="0" smtClean="0">
                <a:solidFill>
                  <a:srgbClr val="FF0000"/>
                </a:solidFill>
              </a:rPr>
              <a:t>假说：行人的当前步状态与前几步有关联。</a:t>
            </a:r>
            <a:endParaRPr lang="en-US" altLang="zh-CN" sz="2400" dirty="0" smtClean="0">
              <a:solidFill>
                <a:srgbClr val="FF0000"/>
              </a:solidFill>
            </a:endParaRPr>
          </a:p>
        </p:txBody>
      </p:sp>
      <p:sp>
        <p:nvSpPr>
          <p:cNvPr id="13" name="TextBox 12"/>
          <p:cNvSpPr txBox="1"/>
          <p:nvPr/>
        </p:nvSpPr>
        <p:spPr>
          <a:xfrm>
            <a:off x="507732" y="6218148"/>
            <a:ext cx="823908" cy="523220"/>
          </a:xfrm>
          <a:prstGeom prst="rect">
            <a:avLst/>
          </a:prstGeom>
          <a:noFill/>
        </p:spPr>
        <p:txBody>
          <a:bodyPr wrap="square" rtlCol="0">
            <a:spAutoFit/>
          </a:bodyPr>
          <a:lstStyle/>
          <a:p>
            <a:r>
              <a:rPr lang="en-US" altLang="zh-CN" sz="2800" b="1" dirty="0" smtClean="0"/>
              <a:t>11</a:t>
            </a:r>
            <a:endParaRPr lang="zh-CN" altLang="en-US" sz="2800" b="1" dirty="0"/>
          </a:p>
        </p:txBody>
      </p:sp>
    </p:spTree>
    <p:extLst>
      <p:ext uri="{BB962C8B-B14F-4D97-AF65-F5344CB8AC3E}">
        <p14:creationId xmlns:p14="http://schemas.microsoft.com/office/powerpoint/2010/main" val="129751938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3642559" y="32957"/>
            <a:ext cx="2304256" cy="369332"/>
          </a:xfrm>
          <a:prstGeom prst="rect">
            <a:avLst/>
          </a:prstGeom>
          <a:noFill/>
        </p:spPr>
        <p:txBody>
          <a:bodyPr wrap="square" rtlCol="0">
            <a:spAutoFit/>
          </a:bodyPr>
          <a:lstStyle/>
          <a:p>
            <a:r>
              <a:rPr lang="zh-CN" altLang="en-US" b="1" dirty="0" smtClean="0"/>
              <a:t>行为判断的方法演化</a:t>
            </a:r>
            <a:endParaRPr lang="zh-CN" altLang="en-US" b="1" dirty="0"/>
          </a:p>
        </p:txBody>
      </p:sp>
      <p:sp>
        <p:nvSpPr>
          <p:cNvPr id="2" name="TextBox 1"/>
          <p:cNvSpPr txBox="1"/>
          <p:nvPr/>
        </p:nvSpPr>
        <p:spPr>
          <a:xfrm>
            <a:off x="2843808" y="476672"/>
            <a:ext cx="1661855" cy="2308324"/>
          </a:xfrm>
          <a:prstGeom prst="rect">
            <a:avLst/>
          </a:prstGeom>
          <a:noFill/>
        </p:spPr>
        <p:txBody>
          <a:bodyPr wrap="square" rtlCol="0">
            <a:spAutoFit/>
          </a:bodyPr>
          <a:lstStyle/>
          <a:p>
            <a:r>
              <a:rPr lang="zh-CN" altLang="en-US" sz="2400" dirty="0" smtClean="0"/>
              <a:t>静止状态</a:t>
            </a:r>
            <a:endParaRPr lang="en-US" altLang="zh-CN" sz="2400" dirty="0" smtClean="0"/>
          </a:p>
          <a:p>
            <a:r>
              <a:rPr lang="zh-CN" altLang="en-US" sz="2400" dirty="0" smtClean="0"/>
              <a:t>水平移动</a:t>
            </a:r>
            <a:endParaRPr lang="en-US" altLang="zh-CN" sz="2400" dirty="0" smtClean="0"/>
          </a:p>
          <a:p>
            <a:r>
              <a:rPr lang="zh-CN" altLang="en-US" sz="2400" dirty="0" smtClean="0"/>
              <a:t>向上移动</a:t>
            </a:r>
            <a:endParaRPr lang="en-US" altLang="zh-CN" sz="2400" dirty="0" smtClean="0"/>
          </a:p>
          <a:p>
            <a:r>
              <a:rPr lang="zh-CN" altLang="en-US" sz="2400" dirty="0" smtClean="0"/>
              <a:t>向下移动</a:t>
            </a:r>
            <a:endParaRPr lang="en-US" altLang="zh-CN" sz="2400" dirty="0" smtClean="0"/>
          </a:p>
          <a:p>
            <a:r>
              <a:rPr lang="zh-CN" altLang="en-US" sz="2400" dirty="0" smtClean="0"/>
              <a:t>转弯</a:t>
            </a:r>
            <a:r>
              <a:rPr lang="zh-CN" altLang="en-US" sz="2400" dirty="0"/>
              <a:t>状态</a:t>
            </a:r>
            <a:endParaRPr lang="en-US" altLang="zh-CN" sz="2400" dirty="0" smtClean="0"/>
          </a:p>
          <a:p>
            <a:endParaRPr lang="en-US" altLang="zh-CN" sz="2400" dirty="0">
              <a:sym typeface="Wingdings" panose="05000000000000000000" pitchFamily="2" charset="2"/>
            </a:endParaRPr>
          </a:p>
        </p:txBody>
      </p:sp>
      <p:sp>
        <p:nvSpPr>
          <p:cNvPr id="3" name="TextBox 2"/>
          <p:cNvSpPr txBox="1"/>
          <p:nvPr/>
        </p:nvSpPr>
        <p:spPr>
          <a:xfrm>
            <a:off x="5467457" y="476672"/>
            <a:ext cx="4073095" cy="2215991"/>
          </a:xfrm>
          <a:prstGeom prst="rect">
            <a:avLst/>
          </a:prstGeom>
          <a:noFill/>
        </p:spPr>
        <p:txBody>
          <a:bodyPr wrap="square" rtlCol="0">
            <a:spAutoFit/>
          </a:bodyPr>
          <a:lstStyle/>
          <a:p>
            <a:r>
              <a:rPr lang="zh-CN" altLang="en-US" sz="2400" dirty="0">
                <a:sym typeface="Wingdings" panose="05000000000000000000" pitchFamily="2" charset="2"/>
              </a:rPr>
              <a:t>水平</a:t>
            </a:r>
            <a:r>
              <a:rPr lang="zh-CN" altLang="en-US" sz="2400" dirty="0" smtClean="0">
                <a:sym typeface="Wingdings" panose="05000000000000000000" pitchFamily="2" charset="2"/>
              </a:rPr>
              <a:t>移动</a:t>
            </a:r>
            <a:endParaRPr lang="en-US" altLang="zh-CN" sz="2400" dirty="0" smtClean="0">
              <a:sym typeface="Wingdings" panose="05000000000000000000" pitchFamily="2" charset="2"/>
            </a:endParaRPr>
          </a:p>
          <a:p>
            <a:r>
              <a:rPr lang="zh-CN" altLang="en-US" sz="2400" dirty="0" smtClean="0">
                <a:sym typeface="Wingdings" panose="05000000000000000000" pitchFamily="2" charset="2"/>
              </a:rPr>
              <a:t>向上移动</a:t>
            </a:r>
            <a:endParaRPr lang="en-US" altLang="zh-CN" sz="2400" dirty="0" smtClean="0">
              <a:sym typeface="Wingdings" panose="05000000000000000000" pitchFamily="2" charset="2"/>
            </a:endParaRPr>
          </a:p>
          <a:p>
            <a:r>
              <a:rPr lang="zh-CN" altLang="en-US" sz="2400" dirty="0" smtClean="0">
                <a:sym typeface="Wingdings" panose="05000000000000000000" pitchFamily="2" charset="2"/>
              </a:rPr>
              <a:t>向下</a:t>
            </a:r>
            <a:r>
              <a:rPr lang="zh-CN" altLang="en-US" sz="2400" dirty="0">
                <a:sym typeface="Wingdings" panose="05000000000000000000" pitchFamily="2" charset="2"/>
              </a:rPr>
              <a:t>移动</a:t>
            </a:r>
            <a:endParaRPr lang="en-US" altLang="zh-CN" sz="2400" dirty="0">
              <a:sym typeface="Wingdings" panose="05000000000000000000" pitchFamily="2" charset="2"/>
            </a:endParaRPr>
          </a:p>
          <a:p>
            <a:r>
              <a:rPr lang="zh-CN" altLang="en-US" sz="2400" dirty="0">
                <a:sym typeface="Wingdings" panose="05000000000000000000" pitchFamily="2" charset="2"/>
              </a:rPr>
              <a:t>转弯在方向判定流程处理</a:t>
            </a:r>
            <a:endParaRPr lang="en-US" altLang="zh-CN" sz="2400" dirty="0">
              <a:sym typeface="Wingdings" panose="05000000000000000000" pitchFamily="2" charset="2"/>
            </a:endParaRPr>
          </a:p>
          <a:p>
            <a:r>
              <a:rPr lang="zh-CN" altLang="en-US" sz="2400" dirty="0">
                <a:sym typeface="Wingdings" panose="05000000000000000000" pitchFamily="2" charset="2"/>
              </a:rPr>
              <a:t>静止在步长估计流程处理</a:t>
            </a:r>
            <a:endParaRPr lang="en-US" altLang="zh-CN" sz="2400" dirty="0">
              <a:sym typeface="Wingdings" panose="05000000000000000000" pitchFamily="2" charset="2"/>
            </a:endParaRPr>
          </a:p>
          <a:p>
            <a:endParaRPr lang="zh-CN" altLang="en-US" dirty="0"/>
          </a:p>
        </p:txBody>
      </p:sp>
      <p:sp>
        <p:nvSpPr>
          <p:cNvPr id="4" name="TextBox 3"/>
          <p:cNvSpPr txBox="1"/>
          <p:nvPr/>
        </p:nvSpPr>
        <p:spPr>
          <a:xfrm>
            <a:off x="307428" y="601247"/>
            <a:ext cx="1584176" cy="830997"/>
          </a:xfrm>
          <a:prstGeom prst="rect">
            <a:avLst/>
          </a:prstGeom>
          <a:noFill/>
        </p:spPr>
        <p:txBody>
          <a:bodyPr wrap="square" rtlCol="0">
            <a:spAutoFit/>
          </a:bodyPr>
          <a:lstStyle/>
          <a:p>
            <a:r>
              <a:rPr lang="zh-CN" altLang="en-US" sz="2400" dirty="0" smtClean="0"/>
              <a:t>静止状态</a:t>
            </a:r>
            <a:endParaRPr lang="en-US" altLang="zh-CN" sz="2400" dirty="0" smtClean="0"/>
          </a:p>
          <a:p>
            <a:r>
              <a:rPr lang="zh-CN" altLang="en-US" sz="2400" dirty="0" smtClean="0"/>
              <a:t>移动状态</a:t>
            </a:r>
            <a:endParaRPr lang="zh-CN" altLang="en-US" sz="2400" dirty="0"/>
          </a:p>
        </p:txBody>
      </p:sp>
      <p:sp>
        <p:nvSpPr>
          <p:cNvPr id="11" name="下箭头 10"/>
          <p:cNvSpPr/>
          <p:nvPr/>
        </p:nvSpPr>
        <p:spPr>
          <a:xfrm rot="16200000">
            <a:off x="2123232" y="696267"/>
            <a:ext cx="432048" cy="5770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下箭头 11"/>
          <p:cNvSpPr/>
          <p:nvPr/>
        </p:nvSpPr>
        <p:spPr>
          <a:xfrm rot="16200000">
            <a:off x="4771885" y="728218"/>
            <a:ext cx="432048" cy="5770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099" name="Picture 3" descr="C:\Users\suck_dynasty\Desktop\未标题-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552" y="2540815"/>
            <a:ext cx="5407263" cy="2447138"/>
          </a:xfrm>
          <a:prstGeom prst="rect">
            <a:avLst/>
          </a:prstGeom>
          <a:noFill/>
          <a:extLst>
            <a:ext uri="{909E8E84-426E-40DD-AFC4-6F175D3DCCD1}">
              <a14:hiddenFill xmlns:a14="http://schemas.microsoft.com/office/drawing/2010/main">
                <a:solidFill>
                  <a:srgbClr val="FFFFFF"/>
                </a:solidFill>
              </a14:hiddenFill>
            </a:ext>
          </a:extLst>
        </p:spPr>
      </p:pic>
      <p:pic>
        <p:nvPicPr>
          <p:cNvPr id="10" name="图片 9" descr="C:\Users\suck_dynasty\Desktop\新建文件夹\客户端数据采集.png"/>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9552" y="5112225"/>
            <a:ext cx="5407263" cy="1031042"/>
          </a:xfrm>
          <a:prstGeom prst="rect">
            <a:avLst/>
          </a:prstGeom>
          <a:noFill/>
          <a:ln>
            <a:noFill/>
          </a:ln>
        </p:spPr>
      </p:pic>
      <p:sp>
        <p:nvSpPr>
          <p:cNvPr id="5" name="TextBox 4"/>
          <p:cNvSpPr txBox="1"/>
          <p:nvPr/>
        </p:nvSpPr>
        <p:spPr>
          <a:xfrm>
            <a:off x="6139452" y="5396912"/>
            <a:ext cx="2897043" cy="830997"/>
          </a:xfrm>
          <a:prstGeom prst="rect">
            <a:avLst/>
          </a:prstGeom>
          <a:noFill/>
        </p:spPr>
        <p:txBody>
          <a:bodyPr wrap="square" rtlCol="0">
            <a:spAutoFit/>
          </a:bodyPr>
          <a:lstStyle/>
          <a:p>
            <a:r>
              <a:rPr lang="zh-CN" altLang="en-US" sz="2400" dirty="0" smtClean="0"/>
              <a:t>目标类型 ：</a:t>
            </a:r>
            <a:endParaRPr lang="en-US" altLang="zh-CN" sz="2400" dirty="0" smtClean="0"/>
          </a:p>
          <a:p>
            <a:r>
              <a:rPr lang="zh-CN" altLang="en-US" sz="2400" dirty="0" smtClean="0"/>
              <a:t> </a:t>
            </a:r>
            <a:r>
              <a:rPr lang="en-US" altLang="zh-CN" sz="2400" dirty="0" smtClean="0"/>
              <a:t>(0, 1, 2) - 1</a:t>
            </a:r>
            <a:endParaRPr lang="zh-CN" altLang="en-US" sz="2400" dirty="0"/>
          </a:p>
        </p:txBody>
      </p:sp>
      <p:sp>
        <p:nvSpPr>
          <p:cNvPr id="6" name="TextBox 5"/>
          <p:cNvSpPr txBox="1"/>
          <p:nvPr/>
        </p:nvSpPr>
        <p:spPr>
          <a:xfrm>
            <a:off x="6156176" y="2996952"/>
            <a:ext cx="2647573" cy="2308324"/>
          </a:xfrm>
          <a:prstGeom prst="rect">
            <a:avLst/>
          </a:prstGeom>
          <a:noFill/>
        </p:spPr>
        <p:txBody>
          <a:bodyPr wrap="square" rtlCol="0">
            <a:spAutoFit/>
          </a:bodyPr>
          <a:lstStyle/>
          <a:p>
            <a:r>
              <a:rPr lang="zh-CN" altLang="en-US" sz="2400" dirty="0" smtClean="0"/>
              <a:t>特征向量的原料：</a:t>
            </a:r>
            <a:endParaRPr lang="en-US" altLang="zh-CN" sz="2400" dirty="0" smtClean="0"/>
          </a:p>
          <a:p>
            <a:r>
              <a:rPr lang="zh-CN" altLang="en-US" sz="2400" dirty="0" smtClean="0"/>
              <a:t>加速度三轴数据</a:t>
            </a:r>
            <a:endParaRPr lang="en-US" altLang="zh-CN" sz="2400" dirty="0" smtClean="0"/>
          </a:p>
          <a:p>
            <a:r>
              <a:rPr lang="zh-CN" altLang="en-US" sz="2400" dirty="0" smtClean="0"/>
              <a:t>陀螺仪三轴数据</a:t>
            </a:r>
            <a:endParaRPr lang="en-US" altLang="zh-CN" sz="2400" dirty="0" smtClean="0"/>
          </a:p>
          <a:p>
            <a:r>
              <a:rPr lang="zh-CN" altLang="en-US" sz="2400" dirty="0"/>
              <a:t>加速度</a:t>
            </a:r>
            <a:r>
              <a:rPr lang="zh-CN" altLang="en-US" sz="2400" dirty="0" smtClean="0"/>
              <a:t>方差</a:t>
            </a:r>
            <a:endParaRPr lang="en-US" altLang="zh-CN" sz="2400" dirty="0" smtClean="0"/>
          </a:p>
          <a:p>
            <a:r>
              <a:rPr lang="zh-CN" altLang="en-US" sz="2400" dirty="0" smtClean="0"/>
              <a:t>步频</a:t>
            </a:r>
            <a:endParaRPr lang="en-US" altLang="zh-CN" sz="2400" dirty="0" smtClean="0"/>
          </a:p>
          <a:p>
            <a:r>
              <a:rPr lang="en-US" altLang="zh-CN" sz="2400" dirty="0" smtClean="0"/>
              <a:t>……</a:t>
            </a:r>
            <a:endParaRPr lang="zh-CN" altLang="en-US" sz="2400" dirty="0"/>
          </a:p>
        </p:txBody>
      </p:sp>
      <p:sp>
        <p:nvSpPr>
          <p:cNvPr id="13" name="TextBox 12"/>
          <p:cNvSpPr txBox="1"/>
          <p:nvPr/>
        </p:nvSpPr>
        <p:spPr>
          <a:xfrm>
            <a:off x="507732" y="6218148"/>
            <a:ext cx="823908" cy="523220"/>
          </a:xfrm>
          <a:prstGeom prst="rect">
            <a:avLst/>
          </a:prstGeom>
          <a:noFill/>
        </p:spPr>
        <p:txBody>
          <a:bodyPr wrap="square" rtlCol="0">
            <a:spAutoFit/>
          </a:bodyPr>
          <a:lstStyle/>
          <a:p>
            <a:r>
              <a:rPr lang="en-US" altLang="zh-CN" sz="2800" b="1" dirty="0" smtClean="0"/>
              <a:t>12</a:t>
            </a:r>
            <a:endParaRPr lang="zh-CN" altLang="en-US" sz="2800" b="1" dirty="0"/>
          </a:p>
        </p:txBody>
      </p:sp>
      <p:sp>
        <p:nvSpPr>
          <p:cNvPr id="15" name="左大括号 14"/>
          <p:cNvSpPr/>
          <p:nvPr/>
        </p:nvSpPr>
        <p:spPr>
          <a:xfrm>
            <a:off x="5316002" y="571613"/>
            <a:ext cx="264110" cy="945711"/>
          </a:xfrm>
          <a:prstGeom prst="leftBrace">
            <a:avLst>
              <a:gd name="adj1" fmla="val 86954"/>
              <a:gd name="adj2" fmla="val 48524"/>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Tree>
    <p:extLst>
      <p:ext uri="{BB962C8B-B14F-4D97-AF65-F5344CB8AC3E}">
        <p14:creationId xmlns:p14="http://schemas.microsoft.com/office/powerpoint/2010/main" val="281687106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2339752" y="32957"/>
            <a:ext cx="6408712" cy="369332"/>
          </a:xfrm>
          <a:prstGeom prst="rect">
            <a:avLst/>
          </a:prstGeom>
          <a:noFill/>
        </p:spPr>
        <p:txBody>
          <a:bodyPr wrap="square" rtlCol="0">
            <a:spAutoFit/>
          </a:bodyPr>
          <a:lstStyle/>
          <a:p>
            <a:r>
              <a:rPr lang="zh-CN" altLang="en-US" b="1" dirty="0" smtClean="0"/>
              <a:t>行为判断的进一步</a:t>
            </a:r>
            <a:r>
              <a:rPr lang="zh-CN" altLang="en-US" b="1" dirty="0"/>
              <a:t>进化</a:t>
            </a:r>
            <a:r>
              <a:rPr lang="zh-CN" altLang="en-US" b="1" dirty="0" smtClean="0"/>
              <a:t>（水平方向）</a:t>
            </a:r>
            <a:endParaRPr lang="zh-CN" altLang="en-US" b="1" dirty="0"/>
          </a:p>
        </p:txBody>
      </p:sp>
      <mc:AlternateContent xmlns:mc="http://schemas.openxmlformats.org/markup-compatibility/2006" xmlns:a14="http://schemas.microsoft.com/office/drawing/2010/main">
        <mc:Choice Requires="a14">
          <p:sp>
            <p:nvSpPr>
              <p:cNvPr id="4" name="矩形 3"/>
              <p:cNvSpPr/>
              <p:nvPr/>
            </p:nvSpPr>
            <p:spPr>
              <a:xfrm>
                <a:off x="5080992" y="3748530"/>
                <a:ext cx="3341812" cy="97661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zh-CN" altLang="zh-CN" i="1">
                              <a:latin typeface="Cambria Math"/>
                            </a:rPr>
                          </m:ctrlPr>
                        </m:dPr>
                        <m:e>
                          <m:eqArr>
                            <m:eqArrPr>
                              <m:ctrlPr>
                                <a:rPr lang="zh-CN" altLang="zh-CN" i="1">
                                  <a:latin typeface="Cambria Math"/>
                                </a:rPr>
                              </m:ctrlPr>
                            </m:eqArrPr>
                            <m:e>
                              <m:r>
                                <m:rPr>
                                  <m:sty m:val="p"/>
                                </m:rPr>
                                <a:rPr lang="en-US" altLang="zh-CN">
                                  <a:latin typeface="Cambria Math"/>
                                </a:rPr>
                                <m:t>SL</m:t>
                              </m:r>
                              <m:r>
                                <a:rPr lang="en-US" altLang="zh-CN">
                                  <a:latin typeface="Cambria Math"/>
                                </a:rPr>
                                <m:t>= 0</m:t>
                              </m:r>
                            </m:e>
                            <m:e>
                              <m:r>
                                <m:rPr>
                                  <m:sty m:val="p"/>
                                </m:rPr>
                                <a:rPr lang="en-US" altLang="zh-CN">
                                  <a:latin typeface="Cambria Math"/>
                                </a:rPr>
                                <m:t>SL</m:t>
                              </m:r>
                              <m:r>
                                <a:rPr lang="en-US" altLang="zh-CN">
                                  <a:latin typeface="Cambria Math"/>
                                </a:rPr>
                                <m:t>= </m:t>
                              </m:r>
                              <m:sSub>
                                <m:sSubPr>
                                  <m:ctrlPr>
                                    <a:rPr lang="zh-CN" altLang="zh-CN" i="1">
                                      <a:latin typeface="Cambria Math"/>
                                    </a:rPr>
                                  </m:ctrlPr>
                                </m:sSubPr>
                                <m:e>
                                  <m:r>
                                    <m:rPr>
                                      <m:sty m:val="p"/>
                                    </m:rPr>
                                    <a:rPr lang="en-US" altLang="zh-CN">
                                      <a:latin typeface="Cambria Math"/>
                                    </a:rPr>
                                    <m:t>α</m:t>
                                  </m:r>
                                </m:e>
                                <m:sub>
                                  <m:r>
                                    <a:rPr lang="en-US" altLang="zh-CN" i="1">
                                      <a:latin typeface="Cambria Math"/>
                                    </a:rPr>
                                    <m:t>1</m:t>
                                  </m:r>
                                </m:sub>
                              </m:sSub>
                              <m:r>
                                <a:rPr lang="en-US" altLang="zh-CN">
                                  <a:latin typeface="Cambria Math"/>
                                </a:rPr>
                                <m:t>×</m:t>
                              </m:r>
                              <m:r>
                                <m:rPr>
                                  <m:sty m:val="p"/>
                                </m:rPr>
                                <a:rPr lang="en-US" altLang="zh-CN">
                                  <a:latin typeface="Cambria Math"/>
                                </a:rPr>
                                <m:t>fre</m:t>
                              </m:r>
                              <m:r>
                                <a:rPr lang="en-US" altLang="zh-CN">
                                  <a:latin typeface="Cambria Math"/>
                                </a:rPr>
                                <m:t>+</m:t>
                              </m:r>
                              <m:sSub>
                                <m:sSubPr>
                                  <m:ctrlPr>
                                    <a:rPr lang="zh-CN" altLang="zh-CN" i="1">
                                      <a:latin typeface="Cambria Math"/>
                                    </a:rPr>
                                  </m:ctrlPr>
                                </m:sSubPr>
                                <m:e>
                                  <m:r>
                                    <m:rPr>
                                      <m:sty m:val="p"/>
                                    </m:rPr>
                                    <a:rPr lang="en-US" altLang="zh-CN">
                                      <a:latin typeface="Cambria Math"/>
                                    </a:rPr>
                                    <m:t>β</m:t>
                                  </m:r>
                                </m:e>
                                <m:sub>
                                  <m:r>
                                    <a:rPr lang="en-US" altLang="zh-CN" i="1">
                                      <a:latin typeface="Cambria Math"/>
                                    </a:rPr>
                                    <m:t>1</m:t>
                                  </m:r>
                                </m:sub>
                              </m:sSub>
                              <m:r>
                                <a:rPr lang="en-US" altLang="zh-CN">
                                  <a:latin typeface="Cambria Math"/>
                                </a:rPr>
                                <m:t>×</m:t>
                              </m:r>
                              <m:r>
                                <m:rPr>
                                  <m:sty m:val="p"/>
                                </m:rPr>
                                <a:rPr lang="en-US" altLang="zh-CN">
                                  <a:latin typeface="Cambria Math"/>
                                </a:rPr>
                                <m:t>var</m:t>
                              </m:r>
                              <m:r>
                                <a:rPr lang="en-US" altLang="zh-CN">
                                  <a:latin typeface="Cambria Math"/>
                                </a:rPr>
                                <m:t>+</m:t>
                              </m:r>
                              <m:sSub>
                                <m:sSubPr>
                                  <m:ctrlPr>
                                    <a:rPr lang="zh-CN" altLang="zh-CN" i="1">
                                      <a:latin typeface="Cambria Math"/>
                                    </a:rPr>
                                  </m:ctrlPr>
                                </m:sSubPr>
                                <m:e>
                                  <m:r>
                                    <m:rPr>
                                      <m:sty m:val="p"/>
                                    </m:rPr>
                                    <a:rPr lang="en-US" altLang="zh-CN">
                                      <a:latin typeface="Cambria Math"/>
                                    </a:rPr>
                                    <m:t>γ</m:t>
                                  </m:r>
                                </m:e>
                                <m:sub>
                                  <m:r>
                                    <a:rPr lang="en-US" altLang="zh-CN" i="1">
                                      <a:latin typeface="Cambria Math"/>
                                    </a:rPr>
                                    <m:t>1</m:t>
                                  </m:r>
                                </m:sub>
                              </m:sSub>
                            </m:e>
                            <m:e>
                              <m:r>
                                <m:rPr>
                                  <m:sty m:val="p"/>
                                </m:rPr>
                                <a:rPr lang="en-US" altLang="zh-CN">
                                  <a:latin typeface="Cambria Math"/>
                                </a:rPr>
                                <m:t>SL</m:t>
                              </m:r>
                              <m:r>
                                <a:rPr lang="en-US" altLang="zh-CN">
                                  <a:latin typeface="Cambria Math"/>
                                </a:rPr>
                                <m:t>= </m:t>
                              </m:r>
                              <m:sSub>
                                <m:sSubPr>
                                  <m:ctrlPr>
                                    <a:rPr lang="zh-CN" altLang="zh-CN" i="1">
                                      <a:latin typeface="Cambria Math"/>
                                    </a:rPr>
                                  </m:ctrlPr>
                                </m:sSubPr>
                                <m:e>
                                  <m:r>
                                    <m:rPr>
                                      <m:sty m:val="p"/>
                                    </m:rPr>
                                    <a:rPr lang="en-US" altLang="zh-CN">
                                      <a:latin typeface="Cambria Math"/>
                                    </a:rPr>
                                    <m:t>α</m:t>
                                  </m:r>
                                </m:e>
                                <m:sub>
                                  <m:r>
                                    <a:rPr lang="en-US" altLang="zh-CN" i="1">
                                      <a:latin typeface="Cambria Math"/>
                                    </a:rPr>
                                    <m:t>2</m:t>
                                  </m:r>
                                </m:sub>
                              </m:sSub>
                              <m:r>
                                <a:rPr lang="en-US" altLang="zh-CN">
                                  <a:latin typeface="Cambria Math"/>
                                </a:rPr>
                                <m:t>×</m:t>
                              </m:r>
                              <m:r>
                                <m:rPr>
                                  <m:sty m:val="p"/>
                                </m:rPr>
                                <a:rPr lang="en-US" altLang="zh-CN">
                                  <a:latin typeface="Cambria Math"/>
                                </a:rPr>
                                <m:t>fre</m:t>
                              </m:r>
                              <m:r>
                                <a:rPr lang="en-US" altLang="zh-CN">
                                  <a:latin typeface="Cambria Math"/>
                                </a:rPr>
                                <m:t>+</m:t>
                              </m:r>
                              <m:sSub>
                                <m:sSubPr>
                                  <m:ctrlPr>
                                    <a:rPr lang="zh-CN" altLang="zh-CN" i="1">
                                      <a:latin typeface="Cambria Math"/>
                                    </a:rPr>
                                  </m:ctrlPr>
                                </m:sSubPr>
                                <m:e>
                                  <m:r>
                                    <m:rPr>
                                      <m:sty m:val="p"/>
                                    </m:rPr>
                                    <a:rPr lang="en-US" altLang="zh-CN">
                                      <a:latin typeface="Cambria Math"/>
                                    </a:rPr>
                                    <m:t>β</m:t>
                                  </m:r>
                                </m:e>
                                <m:sub>
                                  <m:r>
                                    <a:rPr lang="en-US" altLang="zh-CN" i="1">
                                      <a:latin typeface="Cambria Math"/>
                                    </a:rPr>
                                    <m:t>2</m:t>
                                  </m:r>
                                </m:sub>
                              </m:sSub>
                              <m:r>
                                <a:rPr lang="en-US" altLang="zh-CN">
                                  <a:latin typeface="Cambria Math"/>
                                </a:rPr>
                                <m:t>×</m:t>
                              </m:r>
                              <m:r>
                                <m:rPr>
                                  <m:sty m:val="p"/>
                                </m:rPr>
                                <a:rPr lang="en-US" altLang="zh-CN">
                                  <a:latin typeface="Cambria Math"/>
                                </a:rPr>
                                <m:t>var</m:t>
                              </m:r>
                              <m:r>
                                <a:rPr lang="en-US" altLang="zh-CN">
                                  <a:latin typeface="Cambria Math"/>
                                </a:rPr>
                                <m:t>+</m:t>
                              </m:r>
                              <m:sSub>
                                <m:sSubPr>
                                  <m:ctrlPr>
                                    <a:rPr lang="zh-CN" altLang="zh-CN" i="1">
                                      <a:latin typeface="Cambria Math"/>
                                    </a:rPr>
                                  </m:ctrlPr>
                                </m:sSubPr>
                                <m:e>
                                  <m:r>
                                    <m:rPr>
                                      <m:sty m:val="p"/>
                                    </m:rPr>
                                    <a:rPr lang="en-US" altLang="zh-CN">
                                      <a:latin typeface="Cambria Math"/>
                                    </a:rPr>
                                    <m:t>γ</m:t>
                                  </m:r>
                                </m:e>
                                <m:sub>
                                  <m:r>
                                    <a:rPr lang="en-US" altLang="zh-CN" i="1">
                                      <a:latin typeface="Cambria Math"/>
                                    </a:rPr>
                                    <m:t>2</m:t>
                                  </m:r>
                                </m:sub>
                              </m:sSub>
                            </m:e>
                          </m:eqArr>
                        </m:e>
                      </m:d>
                    </m:oMath>
                  </m:oMathPara>
                </a14:m>
                <a:endParaRPr lang="zh-CN" altLang="en-US" dirty="0"/>
              </a:p>
            </p:txBody>
          </p:sp>
        </mc:Choice>
        <mc:Fallback xmlns="">
          <p:sp>
            <p:nvSpPr>
              <p:cNvPr id="4" name="矩形 3"/>
              <p:cNvSpPr>
                <a:spLocks noRot="1" noChangeAspect="1" noMove="1" noResize="1" noEditPoints="1" noAdjustHandles="1" noChangeArrowheads="1" noChangeShapeType="1" noTextEdit="1"/>
              </p:cNvSpPr>
              <p:nvPr/>
            </p:nvSpPr>
            <p:spPr>
              <a:xfrm>
                <a:off x="5080992" y="3748530"/>
                <a:ext cx="3341812" cy="976614"/>
              </a:xfrm>
              <a:prstGeom prst="rect">
                <a:avLst/>
              </a:prstGeom>
              <a:blipFill rotWithShape="1">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p:cNvSpPr/>
              <p:nvPr/>
            </p:nvSpPr>
            <p:spPr>
              <a:xfrm>
                <a:off x="5158243" y="4749918"/>
                <a:ext cx="1995866" cy="66191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zh-CN" i="1">
                              <a:latin typeface="Cambria Math"/>
                            </a:rPr>
                          </m:ctrlPr>
                        </m:sSubPr>
                        <m:e>
                          <m:r>
                            <m:rPr>
                              <m:sty m:val="p"/>
                            </m:rPr>
                            <a:rPr lang="en-US" altLang="zh-CN">
                              <a:latin typeface="Cambria Math"/>
                            </a:rPr>
                            <m:t>fre</m:t>
                          </m:r>
                        </m:e>
                        <m:sub>
                          <m:r>
                            <a:rPr lang="en-US" altLang="zh-CN" i="1">
                              <a:latin typeface="Cambria Math"/>
                            </a:rPr>
                            <m:t>𝑘</m:t>
                          </m:r>
                        </m:sub>
                      </m:sSub>
                      <m:r>
                        <a:rPr lang="en-US" altLang="zh-CN">
                          <a:latin typeface="Cambria Math"/>
                        </a:rPr>
                        <m:t>=</m:t>
                      </m:r>
                      <m:f>
                        <m:fPr>
                          <m:ctrlPr>
                            <a:rPr lang="zh-CN" altLang="zh-CN" i="1">
                              <a:latin typeface="Cambria Math"/>
                            </a:rPr>
                          </m:ctrlPr>
                        </m:fPr>
                        <m:num>
                          <m:r>
                            <a:rPr lang="en-US" altLang="zh-CN" i="1">
                              <a:latin typeface="Cambria Math"/>
                            </a:rPr>
                            <m:t>1</m:t>
                          </m:r>
                        </m:num>
                        <m:den>
                          <m:r>
                            <a:rPr lang="en-US" altLang="zh-CN">
                              <a:latin typeface="Cambria Math"/>
                            </a:rPr>
                            <m:t>(</m:t>
                          </m:r>
                          <m:sSub>
                            <m:sSubPr>
                              <m:ctrlPr>
                                <a:rPr lang="zh-CN" altLang="zh-CN" i="1">
                                  <a:latin typeface="Cambria Math"/>
                                </a:rPr>
                              </m:ctrlPr>
                            </m:sSubPr>
                            <m:e>
                              <m:r>
                                <a:rPr lang="en-US" altLang="zh-CN" i="1">
                                  <a:latin typeface="Cambria Math"/>
                                </a:rPr>
                                <m:t>𝑡</m:t>
                              </m:r>
                            </m:e>
                            <m:sub>
                              <m:r>
                                <a:rPr lang="en-US" altLang="zh-CN" i="1">
                                  <a:latin typeface="Cambria Math"/>
                                </a:rPr>
                                <m:t>𝑘</m:t>
                              </m:r>
                            </m:sub>
                          </m:sSub>
                          <m:r>
                            <a:rPr lang="en-US" altLang="zh-CN" i="1">
                              <a:latin typeface="Cambria Math"/>
                            </a:rPr>
                            <m:t>−</m:t>
                          </m:r>
                          <m:sSub>
                            <m:sSubPr>
                              <m:ctrlPr>
                                <a:rPr lang="zh-CN" altLang="zh-CN" i="1">
                                  <a:latin typeface="Cambria Math"/>
                                </a:rPr>
                              </m:ctrlPr>
                            </m:sSubPr>
                            <m:e>
                              <m:r>
                                <a:rPr lang="en-US" altLang="zh-CN" i="1">
                                  <a:latin typeface="Cambria Math"/>
                                </a:rPr>
                                <m:t>𝑡</m:t>
                              </m:r>
                            </m:e>
                            <m:sub>
                              <m:r>
                                <a:rPr lang="en-US" altLang="zh-CN" i="1">
                                  <a:latin typeface="Cambria Math"/>
                                </a:rPr>
                                <m:t>𝑘</m:t>
                              </m:r>
                              <m:r>
                                <a:rPr lang="en-US" altLang="zh-CN" i="1">
                                  <a:latin typeface="Cambria Math"/>
                                </a:rPr>
                                <m:t>−1</m:t>
                              </m:r>
                            </m:sub>
                          </m:sSub>
                          <m:r>
                            <a:rPr lang="en-US" altLang="zh-CN">
                              <a:latin typeface="Cambria Math"/>
                            </a:rPr>
                            <m:t>)</m:t>
                          </m:r>
                        </m:den>
                      </m:f>
                    </m:oMath>
                  </m:oMathPara>
                </a14:m>
                <a:endParaRPr lang="zh-CN" altLang="en-US" dirty="0"/>
              </a:p>
            </p:txBody>
          </p:sp>
        </mc:Choice>
        <mc:Fallback xmlns="">
          <p:sp>
            <p:nvSpPr>
              <p:cNvPr id="5" name="矩形 4"/>
              <p:cNvSpPr>
                <a:spLocks noRot="1" noChangeAspect="1" noMove="1" noResize="1" noEditPoints="1" noAdjustHandles="1" noChangeArrowheads="1" noChangeShapeType="1" noTextEdit="1"/>
              </p:cNvSpPr>
              <p:nvPr/>
            </p:nvSpPr>
            <p:spPr>
              <a:xfrm>
                <a:off x="5158243" y="4749918"/>
                <a:ext cx="1995866" cy="661912"/>
              </a:xfrm>
              <a:prstGeom prst="rect">
                <a:avLst/>
              </a:prstGeom>
              <a:blipFill rotWithShape="1">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p:cNvSpPr/>
              <p:nvPr/>
            </p:nvSpPr>
            <p:spPr>
              <a:xfrm>
                <a:off x="5148064" y="5411830"/>
                <a:ext cx="2648802" cy="89749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zh-CN" i="1">
                              <a:latin typeface="Cambria Math"/>
                            </a:rPr>
                          </m:ctrlPr>
                        </m:sSubPr>
                        <m:e>
                          <m:r>
                            <a:rPr lang="en-US" altLang="zh-CN" i="1">
                              <a:latin typeface="Cambria Math"/>
                            </a:rPr>
                            <m:t>𝑣𝑎𝑟</m:t>
                          </m:r>
                        </m:e>
                        <m:sub>
                          <m:r>
                            <a:rPr lang="en-US" altLang="zh-CN" i="1">
                              <a:latin typeface="Cambria Math"/>
                            </a:rPr>
                            <m:t>𝑘</m:t>
                          </m:r>
                        </m:sub>
                      </m:sSub>
                      <m:r>
                        <a:rPr lang="en-US" altLang="zh-CN" i="1">
                          <a:latin typeface="Cambria Math"/>
                        </a:rPr>
                        <m:t>= </m:t>
                      </m:r>
                      <m:nary>
                        <m:naryPr>
                          <m:chr m:val="∑"/>
                          <m:limLoc m:val="undOvr"/>
                          <m:ctrlPr>
                            <a:rPr lang="zh-CN" altLang="zh-CN" i="1">
                              <a:latin typeface="Cambria Math"/>
                            </a:rPr>
                          </m:ctrlPr>
                        </m:naryPr>
                        <m:sub>
                          <m:r>
                            <a:rPr lang="en-US" altLang="zh-CN" i="1">
                              <a:latin typeface="Cambria Math"/>
                            </a:rPr>
                            <m:t>𝑡</m:t>
                          </m:r>
                          <m:r>
                            <a:rPr lang="en-US" altLang="zh-CN" i="1">
                              <a:latin typeface="Cambria Math"/>
                            </a:rPr>
                            <m:t>=</m:t>
                          </m:r>
                          <m:sSub>
                            <m:sSubPr>
                              <m:ctrlPr>
                                <a:rPr lang="zh-CN" altLang="zh-CN" i="1">
                                  <a:latin typeface="Cambria Math"/>
                                </a:rPr>
                              </m:ctrlPr>
                            </m:sSubPr>
                            <m:e>
                              <m:r>
                                <a:rPr lang="en-US" altLang="zh-CN" i="1">
                                  <a:latin typeface="Cambria Math"/>
                                </a:rPr>
                                <m:t>𝑡</m:t>
                              </m:r>
                            </m:e>
                            <m:sub>
                              <m:r>
                                <a:rPr lang="en-US" altLang="zh-CN" i="1">
                                  <a:latin typeface="Cambria Math"/>
                                </a:rPr>
                                <m:t>𝑘</m:t>
                              </m:r>
                              <m:r>
                                <a:rPr lang="en-US" altLang="zh-CN" i="1">
                                  <a:latin typeface="Cambria Math"/>
                                </a:rPr>
                                <m:t>−1</m:t>
                              </m:r>
                            </m:sub>
                          </m:sSub>
                        </m:sub>
                        <m:sup>
                          <m:sSub>
                            <m:sSubPr>
                              <m:ctrlPr>
                                <a:rPr lang="zh-CN" altLang="zh-CN" i="1">
                                  <a:latin typeface="Cambria Math"/>
                                </a:rPr>
                              </m:ctrlPr>
                            </m:sSubPr>
                            <m:e>
                              <m:r>
                                <a:rPr lang="en-US" altLang="zh-CN" i="1">
                                  <a:latin typeface="Cambria Math"/>
                                </a:rPr>
                                <m:t>𝑡</m:t>
                              </m:r>
                            </m:e>
                            <m:sub>
                              <m:r>
                                <a:rPr lang="en-US" altLang="zh-CN" i="1">
                                  <a:latin typeface="Cambria Math"/>
                                </a:rPr>
                                <m:t>𝑘</m:t>
                              </m:r>
                            </m:sub>
                          </m:sSub>
                        </m:sup>
                        <m:e>
                          <m:f>
                            <m:fPr>
                              <m:ctrlPr>
                                <a:rPr lang="zh-CN" altLang="zh-CN" i="1">
                                  <a:latin typeface="Cambria Math"/>
                                </a:rPr>
                              </m:ctrlPr>
                            </m:fPr>
                            <m:num>
                              <m:sSup>
                                <m:sSupPr>
                                  <m:ctrlPr>
                                    <a:rPr lang="zh-CN" altLang="zh-CN" i="1">
                                      <a:latin typeface="Cambria Math"/>
                                    </a:rPr>
                                  </m:ctrlPr>
                                </m:sSupPr>
                                <m:e>
                                  <m:r>
                                    <a:rPr lang="en-US" altLang="zh-CN" i="1">
                                      <a:latin typeface="Cambria Math"/>
                                    </a:rPr>
                                    <m:t>(</m:t>
                                  </m:r>
                                  <m:sSub>
                                    <m:sSubPr>
                                      <m:ctrlPr>
                                        <a:rPr lang="zh-CN" altLang="zh-CN" i="1">
                                          <a:latin typeface="Cambria Math"/>
                                        </a:rPr>
                                      </m:ctrlPr>
                                    </m:sSubPr>
                                    <m:e>
                                      <m:r>
                                        <a:rPr lang="en-US" altLang="zh-CN" i="1">
                                          <a:latin typeface="Cambria Math"/>
                                        </a:rPr>
                                        <m:t>𝑎</m:t>
                                      </m:r>
                                    </m:e>
                                    <m:sub>
                                      <m:r>
                                        <a:rPr lang="en-US" altLang="zh-CN" i="1">
                                          <a:latin typeface="Cambria Math"/>
                                        </a:rPr>
                                        <m:t>𝑘</m:t>
                                      </m:r>
                                    </m:sub>
                                  </m:sSub>
                                  <m:r>
                                    <a:rPr lang="en-US" altLang="zh-CN" i="1">
                                      <a:latin typeface="Cambria Math"/>
                                    </a:rPr>
                                    <m:t>−</m:t>
                                  </m:r>
                                  <m:acc>
                                    <m:accPr>
                                      <m:chr m:val="̅"/>
                                      <m:ctrlPr>
                                        <a:rPr lang="zh-CN" altLang="zh-CN" i="1">
                                          <a:latin typeface="Cambria Math"/>
                                        </a:rPr>
                                      </m:ctrlPr>
                                    </m:accPr>
                                    <m:e>
                                      <m:sSub>
                                        <m:sSubPr>
                                          <m:ctrlPr>
                                            <a:rPr lang="zh-CN" altLang="zh-CN" i="1">
                                              <a:latin typeface="Cambria Math"/>
                                            </a:rPr>
                                          </m:ctrlPr>
                                        </m:sSubPr>
                                        <m:e>
                                          <m:r>
                                            <a:rPr lang="en-US" altLang="zh-CN" i="1">
                                              <a:latin typeface="Cambria Math"/>
                                            </a:rPr>
                                            <m:t>𝑎</m:t>
                                          </m:r>
                                        </m:e>
                                        <m:sub>
                                          <m:r>
                                            <a:rPr lang="en-US" altLang="zh-CN" i="1">
                                              <a:latin typeface="Cambria Math"/>
                                            </a:rPr>
                                            <m:t>𝑘</m:t>
                                          </m:r>
                                        </m:sub>
                                      </m:sSub>
                                    </m:e>
                                  </m:acc>
                                  <m:r>
                                    <a:rPr lang="en-US" altLang="zh-CN" i="1">
                                      <a:latin typeface="Cambria Math"/>
                                    </a:rPr>
                                    <m:t>)</m:t>
                                  </m:r>
                                </m:e>
                                <m:sup>
                                  <m:r>
                                    <a:rPr lang="en-US" altLang="zh-CN" i="1">
                                      <a:latin typeface="Cambria Math"/>
                                    </a:rPr>
                                    <m:t>2</m:t>
                                  </m:r>
                                </m:sup>
                              </m:sSup>
                            </m:num>
                            <m:den>
                              <m:r>
                                <a:rPr lang="en-US" altLang="zh-CN" i="1">
                                  <a:latin typeface="Cambria Math"/>
                                </a:rPr>
                                <m:t>𝑛</m:t>
                              </m:r>
                            </m:den>
                          </m:f>
                        </m:e>
                      </m:nary>
                    </m:oMath>
                  </m:oMathPara>
                </a14:m>
                <a:endParaRPr lang="zh-CN" altLang="en-US" dirty="0"/>
              </a:p>
            </p:txBody>
          </p:sp>
        </mc:Choice>
        <mc:Fallback xmlns="">
          <p:sp>
            <p:nvSpPr>
              <p:cNvPr id="6" name="矩形 5"/>
              <p:cNvSpPr>
                <a:spLocks noRot="1" noChangeAspect="1" noMove="1" noResize="1" noEditPoints="1" noAdjustHandles="1" noChangeArrowheads="1" noChangeShapeType="1" noTextEdit="1"/>
              </p:cNvSpPr>
              <p:nvPr/>
            </p:nvSpPr>
            <p:spPr>
              <a:xfrm>
                <a:off x="5148064" y="5411830"/>
                <a:ext cx="2648802" cy="897490"/>
              </a:xfrm>
              <a:prstGeom prst="rect">
                <a:avLst/>
              </a:prstGeom>
              <a:blipFill rotWithShape="1">
                <a:blip r:embed="rId5"/>
                <a:stretch>
                  <a:fillRect/>
                </a:stretch>
              </a:blipFill>
            </p:spPr>
            <p:txBody>
              <a:bodyPr/>
              <a:lstStyle/>
              <a:p>
                <a:r>
                  <a:rPr lang="zh-CN" altLang="en-US">
                    <a:noFill/>
                  </a:rPr>
                  <a:t> </a:t>
                </a:r>
              </a:p>
            </p:txBody>
          </p:sp>
        </mc:Fallback>
      </mc:AlternateContent>
      <p:pic>
        <p:nvPicPr>
          <p:cNvPr id="12" name="图片 11"/>
          <p:cNvPicPr/>
          <p:nvPr/>
        </p:nvPicPr>
        <p:blipFill>
          <a:blip r:embed="rId6">
            <a:extLst>
              <a:ext uri="{28A0092B-C50C-407E-A947-70E740481C1C}">
                <a14:useLocalDpi xmlns:a14="http://schemas.microsoft.com/office/drawing/2010/main" val="0"/>
              </a:ext>
            </a:extLst>
          </a:blip>
          <a:stretch>
            <a:fillRect/>
          </a:stretch>
        </p:blipFill>
        <p:spPr>
          <a:xfrm>
            <a:off x="535069" y="1096439"/>
            <a:ext cx="4033746" cy="4113074"/>
          </a:xfrm>
          <a:prstGeom prst="rect">
            <a:avLst/>
          </a:prstGeom>
        </p:spPr>
      </p:pic>
      <p:pic>
        <p:nvPicPr>
          <p:cNvPr id="13" name="图片 12"/>
          <p:cNvPicPr/>
          <p:nvPr/>
        </p:nvPicPr>
        <p:blipFill>
          <a:blip r:embed="rId7" cstate="print">
            <a:extLst>
              <a:ext uri="{28A0092B-C50C-407E-A947-70E740481C1C}">
                <a14:useLocalDpi xmlns:a14="http://schemas.microsoft.com/office/drawing/2010/main" val="0"/>
              </a:ext>
            </a:extLst>
          </a:blip>
          <a:stretch>
            <a:fillRect/>
          </a:stretch>
        </p:blipFill>
        <p:spPr>
          <a:xfrm>
            <a:off x="4752020" y="1096438"/>
            <a:ext cx="4162425" cy="2499179"/>
          </a:xfrm>
          <a:prstGeom prst="rect">
            <a:avLst/>
          </a:prstGeom>
        </p:spPr>
      </p:pic>
      <p:sp>
        <p:nvSpPr>
          <p:cNvPr id="2" name="TextBox 1"/>
          <p:cNvSpPr txBox="1"/>
          <p:nvPr/>
        </p:nvSpPr>
        <p:spPr>
          <a:xfrm>
            <a:off x="323528" y="548680"/>
            <a:ext cx="6264696" cy="461665"/>
          </a:xfrm>
          <a:prstGeom prst="rect">
            <a:avLst/>
          </a:prstGeom>
          <a:noFill/>
        </p:spPr>
        <p:txBody>
          <a:bodyPr wrap="square" rtlCol="0">
            <a:spAutoFit/>
          </a:bodyPr>
          <a:lstStyle/>
          <a:p>
            <a:r>
              <a:rPr lang="zh-CN" altLang="en-US" sz="2400" dirty="0" smtClean="0"/>
              <a:t>行止判断           </a:t>
            </a:r>
            <a:r>
              <a:rPr lang="en-US" altLang="zh-CN" sz="2400" dirty="0" smtClean="0"/>
              <a:t>0m</a:t>
            </a:r>
            <a:r>
              <a:rPr lang="zh-CN" altLang="en-US" sz="2400" dirty="0" smtClean="0"/>
              <a:t>步长</a:t>
            </a:r>
            <a:r>
              <a:rPr lang="en-US" altLang="zh-CN" sz="2400" dirty="0" smtClean="0"/>
              <a:t>           </a:t>
            </a:r>
            <a:r>
              <a:rPr lang="zh-CN" altLang="en-US" sz="2400" dirty="0" smtClean="0"/>
              <a:t>步长分档</a:t>
            </a:r>
            <a:endParaRPr lang="zh-CN" altLang="en-US" sz="2400" dirty="0"/>
          </a:p>
        </p:txBody>
      </p:sp>
      <p:pic>
        <p:nvPicPr>
          <p:cNvPr id="5122" name="Picture 2" descr="C:\Users\suck_dynasty\Desktop\公式族方法说明-201712261125.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5069" y="5234698"/>
            <a:ext cx="4000077" cy="1072302"/>
          </a:xfrm>
          <a:prstGeom prst="rect">
            <a:avLst/>
          </a:prstGeom>
          <a:noFill/>
          <a:extLst>
            <a:ext uri="{909E8E84-426E-40DD-AFC4-6F175D3DCCD1}">
              <a14:hiddenFill xmlns:a14="http://schemas.microsoft.com/office/drawing/2010/main">
                <a:solidFill>
                  <a:srgbClr val="FFFFFF"/>
                </a:solidFill>
              </a14:hiddenFill>
            </a:ext>
          </a:extLst>
        </p:spPr>
      </p:pic>
      <p:sp>
        <p:nvSpPr>
          <p:cNvPr id="10" name="下箭头 9"/>
          <p:cNvSpPr/>
          <p:nvPr/>
        </p:nvSpPr>
        <p:spPr>
          <a:xfrm rot="16200000">
            <a:off x="1872197" y="506342"/>
            <a:ext cx="216023" cy="5770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下箭头 10"/>
          <p:cNvSpPr/>
          <p:nvPr/>
        </p:nvSpPr>
        <p:spPr>
          <a:xfrm rot="16200000">
            <a:off x="3671404" y="512180"/>
            <a:ext cx="216023" cy="5770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TextBox 14"/>
          <p:cNvSpPr txBox="1"/>
          <p:nvPr/>
        </p:nvSpPr>
        <p:spPr>
          <a:xfrm>
            <a:off x="507732" y="6218148"/>
            <a:ext cx="823908" cy="523220"/>
          </a:xfrm>
          <a:prstGeom prst="rect">
            <a:avLst/>
          </a:prstGeom>
          <a:noFill/>
        </p:spPr>
        <p:txBody>
          <a:bodyPr wrap="square" rtlCol="0">
            <a:spAutoFit/>
          </a:bodyPr>
          <a:lstStyle/>
          <a:p>
            <a:r>
              <a:rPr lang="en-US" altLang="zh-CN" sz="2800" b="1" dirty="0" smtClean="0"/>
              <a:t>13</a:t>
            </a:r>
            <a:endParaRPr lang="zh-CN" altLang="en-US" sz="2800" b="1" dirty="0"/>
          </a:p>
        </p:txBody>
      </p:sp>
    </p:spTree>
    <p:extLst>
      <p:ext uri="{BB962C8B-B14F-4D97-AF65-F5344CB8AC3E}">
        <p14:creationId xmlns:p14="http://schemas.microsoft.com/office/powerpoint/2010/main" val="63074954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2167350" y="32957"/>
            <a:ext cx="6077058" cy="369332"/>
          </a:xfrm>
          <a:prstGeom prst="rect">
            <a:avLst/>
          </a:prstGeom>
          <a:noFill/>
        </p:spPr>
        <p:txBody>
          <a:bodyPr wrap="square" rtlCol="0">
            <a:spAutoFit/>
          </a:bodyPr>
          <a:lstStyle/>
          <a:p>
            <a:r>
              <a:rPr lang="zh-CN" altLang="en-US" b="1" dirty="0" smtClean="0"/>
              <a:t>行为判断的进一步</a:t>
            </a:r>
            <a:r>
              <a:rPr lang="zh-CN" altLang="en-US" b="1" dirty="0"/>
              <a:t>进化</a:t>
            </a:r>
            <a:r>
              <a:rPr lang="zh-CN" altLang="en-US" b="1" dirty="0" smtClean="0"/>
              <a:t>（垂直方向）</a:t>
            </a:r>
            <a:endParaRPr lang="zh-CN" altLang="en-US" b="1" dirty="0"/>
          </a:p>
        </p:txBody>
      </p:sp>
      <p:pic>
        <p:nvPicPr>
          <p:cNvPr id="9" name="图片 8"/>
          <p:cNvPicPr/>
          <p:nvPr/>
        </p:nvPicPr>
        <p:blipFill>
          <a:blip r:embed="rId3" cstate="print">
            <a:extLst>
              <a:ext uri="{28A0092B-C50C-407E-A947-70E740481C1C}">
                <a14:useLocalDpi xmlns:a14="http://schemas.microsoft.com/office/drawing/2010/main" val="0"/>
              </a:ext>
            </a:extLst>
          </a:blip>
          <a:stretch>
            <a:fillRect/>
          </a:stretch>
        </p:blipFill>
        <p:spPr>
          <a:xfrm>
            <a:off x="611560" y="682326"/>
            <a:ext cx="2889944" cy="2314626"/>
          </a:xfrm>
          <a:prstGeom prst="rect">
            <a:avLst/>
          </a:prstGeom>
        </p:spPr>
      </p:pic>
      <mc:AlternateContent xmlns:mc="http://schemas.openxmlformats.org/markup-compatibility/2006" xmlns:a14="http://schemas.microsoft.com/office/drawing/2010/main">
        <mc:Choice Requires="a14">
          <p:sp>
            <p:nvSpPr>
              <p:cNvPr id="3" name="矩形 2"/>
              <p:cNvSpPr/>
              <p:nvPr/>
            </p:nvSpPr>
            <p:spPr>
              <a:xfrm>
                <a:off x="3750963" y="746965"/>
                <a:ext cx="3848554" cy="127143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zh-CN" altLang="zh-CN" sz="2400" i="1" smtClean="0">
                              <a:solidFill>
                                <a:srgbClr val="FF0000"/>
                              </a:solidFill>
                              <a:latin typeface="Cambria Math"/>
                            </a:rPr>
                          </m:ctrlPr>
                        </m:dPr>
                        <m:e>
                          <m:eqArr>
                            <m:eqArrPr>
                              <m:ctrlPr>
                                <a:rPr lang="zh-CN" altLang="zh-CN" sz="2400" i="1">
                                  <a:solidFill>
                                    <a:srgbClr val="FF0000"/>
                                  </a:solidFill>
                                  <a:latin typeface="Cambria Math"/>
                                </a:rPr>
                              </m:ctrlPr>
                            </m:eqArrPr>
                            <m:e>
                              <m:sSub>
                                <m:sSubPr>
                                  <m:ctrlPr>
                                    <a:rPr lang="zh-CN" altLang="zh-CN" sz="2400" i="1">
                                      <a:solidFill>
                                        <a:srgbClr val="FF0000"/>
                                      </a:solidFill>
                                      <a:latin typeface="Cambria Math"/>
                                    </a:rPr>
                                  </m:ctrlPr>
                                </m:sSubPr>
                                <m:e>
                                  <m:r>
                                    <a:rPr lang="en-US" altLang="zh-CN" sz="2400" i="1">
                                      <a:solidFill>
                                        <a:srgbClr val="FF0000"/>
                                      </a:solidFill>
                                      <a:latin typeface="Cambria Math"/>
                                    </a:rPr>
                                    <m:t>𝑥</m:t>
                                  </m:r>
                                </m:e>
                                <m:sub>
                                  <m:r>
                                    <a:rPr lang="en-US" altLang="zh-CN" sz="2400" i="1">
                                      <a:solidFill>
                                        <a:srgbClr val="FF0000"/>
                                      </a:solidFill>
                                      <a:latin typeface="Cambria Math"/>
                                    </a:rPr>
                                    <m:t>𝑘</m:t>
                                  </m:r>
                                  <m:r>
                                    <a:rPr lang="en-US" altLang="zh-CN" sz="2400" i="1">
                                      <a:solidFill>
                                        <a:srgbClr val="FF0000"/>
                                      </a:solidFill>
                                      <a:latin typeface="Cambria Math"/>
                                    </a:rPr>
                                    <m:t>+1</m:t>
                                  </m:r>
                                </m:sub>
                              </m:sSub>
                              <m:r>
                                <a:rPr lang="en-US" altLang="zh-CN" sz="2400" i="1">
                                  <a:solidFill>
                                    <a:srgbClr val="FF0000"/>
                                  </a:solidFill>
                                  <a:latin typeface="Cambria Math"/>
                                </a:rPr>
                                <m:t>= </m:t>
                              </m:r>
                              <m:sSub>
                                <m:sSubPr>
                                  <m:ctrlPr>
                                    <a:rPr lang="zh-CN" altLang="zh-CN" sz="2400" i="1">
                                      <a:solidFill>
                                        <a:srgbClr val="FF0000"/>
                                      </a:solidFill>
                                      <a:latin typeface="Cambria Math"/>
                                    </a:rPr>
                                  </m:ctrlPr>
                                </m:sSubPr>
                                <m:e>
                                  <m:r>
                                    <a:rPr lang="en-US" altLang="zh-CN" sz="2400" i="1">
                                      <a:solidFill>
                                        <a:srgbClr val="FF0000"/>
                                      </a:solidFill>
                                      <a:latin typeface="Cambria Math"/>
                                    </a:rPr>
                                    <m:t>𝑥</m:t>
                                  </m:r>
                                </m:e>
                                <m:sub>
                                  <m:r>
                                    <a:rPr lang="en-US" altLang="zh-CN" sz="2400" i="1">
                                      <a:solidFill>
                                        <a:srgbClr val="FF0000"/>
                                      </a:solidFill>
                                      <a:latin typeface="Cambria Math"/>
                                    </a:rPr>
                                    <m:t>𝑘</m:t>
                                  </m:r>
                                </m:sub>
                              </m:sSub>
                              <m:r>
                                <a:rPr lang="en-US" altLang="zh-CN" sz="2400" i="1">
                                  <a:solidFill>
                                    <a:srgbClr val="FF0000"/>
                                  </a:solidFill>
                                  <a:latin typeface="Cambria Math"/>
                                </a:rPr>
                                <m:t>+</m:t>
                              </m:r>
                              <m:r>
                                <a:rPr lang="en-US" altLang="zh-CN" sz="2400" i="1">
                                  <a:solidFill>
                                    <a:srgbClr val="FF0000"/>
                                  </a:solidFill>
                                  <a:latin typeface="Cambria Math"/>
                                </a:rPr>
                                <m:t>𝑊</m:t>
                              </m:r>
                              <m:r>
                                <a:rPr lang="en-US" altLang="zh-CN" sz="2400" i="1">
                                  <a:solidFill>
                                    <a:srgbClr val="FF0000"/>
                                  </a:solidFill>
                                  <a:latin typeface="Cambria Math"/>
                                </a:rPr>
                                <m:t>×</m:t>
                              </m:r>
                              <m:func>
                                <m:funcPr>
                                  <m:ctrlPr>
                                    <a:rPr lang="zh-CN" altLang="zh-CN" sz="2400" i="1">
                                      <a:solidFill>
                                        <a:srgbClr val="FF0000"/>
                                      </a:solidFill>
                                      <a:latin typeface="Cambria Math"/>
                                    </a:rPr>
                                  </m:ctrlPr>
                                </m:funcPr>
                                <m:fName>
                                  <m:r>
                                    <m:rPr>
                                      <m:sty m:val="p"/>
                                    </m:rPr>
                                    <a:rPr lang="en-US" altLang="zh-CN" sz="2400">
                                      <a:solidFill>
                                        <a:srgbClr val="FF0000"/>
                                      </a:solidFill>
                                      <a:latin typeface="Cambria Math"/>
                                    </a:rPr>
                                    <m:t>sin</m:t>
                                  </m:r>
                                </m:fName>
                                <m:e>
                                  <m:r>
                                    <a:rPr lang="en-US" altLang="zh-CN" sz="2400" i="1">
                                      <a:solidFill>
                                        <a:srgbClr val="FF0000"/>
                                      </a:solidFill>
                                      <a:latin typeface="Cambria Math"/>
                                    </a:rPr>
                                    <m:t>(</m:t>
                                  </m:r>
                                  <m:sSub>
                                    <m:sSubPr>
                                      <m:ctrlPr>
                                        <a:rPr lang="zh-CN" altLang="zh-CN" sz="2400" i="1">
                                          <a:solidFill>
                                            <a:srgbClr val="FF0000"/>
                                          </a:solidFill>
                                          <a:latin typeface="Cambria Math"/>
                                        </a:rPr>
                                      </m:ctrlPr>
                                    </m:sSubPr>
                                    <m:e>
                                      <m:r>
                                        <a:rPr lang="en-US" altLang="zh-CN" sz="2400" i="1">
                                          <a:solidFill>
                                            <a:srgbClr val="FF0000"/>
                                          </a:solidFill>
                                          <a:latin typeface="Cambria Math"/>
                                        </a:rPr>
                                        <m:t>𝜃</m:t>
                                      </m:r>
                                    </m:e>
                                    <m:sub>
                                      <m:r>
                                        <a:rPr lang="en-US" altLang="zh-CN" sz="2400" i="1">
                                          <a:solidFill>
                                            <a:srgbClr val="FF0000"/>
                                          </a:solidFill>
                                          <a:latin typeface="Cambria Math"/>
                                        </a:rPr>
                                        <m:t>𝑘</m:t>
                                      </m:r>
                                    </m:sub>
                                  </m:sSub>
                                  <m:r>
                                    <a:rPr lang="en-US" altLang="zh-CN" sz="2400" i="1">
                                      <a:solidFill>
                                        <a:srgbClr val="FF0000"/>
                                      </a:solidFill>
                                      <a:latin typeface="Cambria Math"/>
                                    </a:rPr>
                                    <m:t>)</m:t>
                                  </m:r>
                                </m:e>
                              </m:func>
                            </m:e>
                            <m:e>
                              <m:sSub>
                                <m:sSubPr>
                                  <m:ctrlPr>
                                    <a:rPr lang="zh-CN" altLang="zh-CN" sz="2400" i="1">
                                      <a:solidFill>
                                        <a:srgbClr val="FF0000"/>
                                      </a:solidFill>
                                      <a:latin typeface="Cambria Math"/>
                                    </a:rPr>
                                  </m:ctrlPr>
                                </m:sSubPr>
                                <m:e>
                                  <m:r>
                                    <a:rPr lang="en-US" altLang="zh-CN" sz="2400" i="1">
                                      <a:solidFill>
                                        <a:srgbClr val="FF0000"/>
                                      </a:solidFill>
                                      <a:latin typeface="Cambria Math"/>
                                    </a:rPr>
                                    <m:t> </m:t>
                                  </m:r>
                                  <m:r>
                                    <a:rPr lang="en-US" altLang="zh-CN" sz="2400" i="1">
                                      <a:solidFill>
                                        <a:srgbClr val="FF0000"/>
                                      </a:solidFill>
                                      <a:latin typeface="Cambria Math"/>
                                    </a:rPr>
                                    <m:t>𝑦</m:t>
                                  </m:r>
                                </m:e>
                                <m:sub>
                                  <m:r>
                                    <a:rPr lang="en-US" altLang="zh-CN" sz="2400" i="1">
                                      <a:solidFill>
                                        <a:srgbClr val="FF0000"/>
                                      </a:solidFill>
                                      <a:latin typeface="Cambria Math"/>
                                    </a:rPr>
                                    <m:t>𝑘</m:t>
                                  </m:r>
                                  <m:r>
                                    <a:rPr lang="en-US" altLang="zh-CN" sz="2400" i="1">
                                      <a:solidFill>
                                        <a:srgbClr val="FF0000"/>
                                      </a:solidFill>
                                      <a:latin typeface="Cambria Math"/>
                                    </a:rPr>
                                    <m:t>+1</m:t>
                                  </m:r>
                                </m:sub>
                              </m:sSub>
                              <m:r>
                                <a:rPr lang="en-US" altLang="zh-CN" sz="2400" i="1">
                                  <a:solidFill>
                                    <a:srgbClr val="FF0000"/>
                                  </a:solidFill>
                                  <a:latin typeface="Cambria Math"/>
                                </a:rPr>
                                <m:t>= </m:t>
                              </m:r>
                              <m:sSub>
                                <m:sSubPr>
                                  <m:ctrlPr>
                                    <a:rPr lang="zh-CN" altLang="zh-CN" sz="2400" i="1">
                                      <a:solidFill>
                                        <a:srgbClr val="FF0000"/>
                                      </a:solidFill>
                                      <a:latin typeface="Cambria Math"/>
                                    </a:rPr>
                                  </m:ctrlPr>
                                </m:sSubPr>
                                <m:e>
                                  <m:r>
                                    <a:rPr lang="en-US" altLang="zh-CN" sz="2400" i="1">
                                      <a:solidFill>
                                        <a:srgbClr val="FF0000"/>
                                      </a:solidFill>
                                      <a:latin typeface="Cambria Math"/>
                                    </a:rPr>
                                    <m:t>𝑦</m:t>
                                  </m:r>
                                </m:e>
                                <m:sub>
                                  <m:r>
                                    <a:rPr lang="en-US" altLang="zh-CN" sz="2400" i="1">
                                      <a:solidFill>
                                        <a:srgbClr val="FF0000"/>
                                      </a:solidFill>
                                      <a:latin typeface="Cambria Math"/>
                                    </a:rPr>
                                    <m:t>𝑘</m:t>
                                  </m:r>
                                </m:sub>
                              </m:sSub>
                              <m:r>
                                <a:rPr lang="en-US" altLang="zh-CN" sz="2400" i="1">
                                  <a:solidFill>
                                    <a:srgbClr val="FF0000"/>
                                  </a:solidFill>
                                  <a:latin typeface="Cambria Math"/>
                                </a:rPr>
                                <m:t>+</m:t>
                              </m:r>
                              <m:r>
                                <a:rPr lang="en-US" altLang="zh-CN" sz="2400" i="1">
                                  <a:solidFill>
                                    <a:srgbClr val="FF0000"/>
                                  </a:solidFill>
                                  <a:latin typeface="Cambria Math"/>
                                </a:rPr>
                                <m:t>𝑊</m:t>
                              </m:r>
                              <m:r>
                                <a:rPr lang="en-US" altLang="zh-CN" sz="2400" i="1">
                                  <a:solidFill>
                                    <a:srgbClr val="FF0000"/>
                                  </a:solidFill>
                                  <a:latin typeface="Cambria Math"/>
                                </a:rPr>
                                <m:t>×</m:t>
                              </m:r>
                              <m:func>
                                <m:funcPr>
                                  <m:ctrlPr>
                                    <a:rPr lang="zh-CN" altLang="zh-CN" sz="2400" i="1">
                                      <a:solidFill>
                                        <a:srgbClr val="FF0000"/>
                                      </a:solidFill>
                                      <a:latin typeface="Cambria Math"/>
                                    </a:rPr>
                                  </m:ctrlPr>
                                </m:funcPr>
                                <m:fName>
                                  <m:r>
                                    <m:rPr>
                                      <m:sty m:val="p"/>
                                    </m:rPr>
                                    <a:rPr lang="en-US" altLang="zh-CN" sz="2400">
                                      <a:solidFill>
                                        <a:srgbClr val="FF0000"/>
                                      </a:solidFill>
                                      <a:latin typeface="Cambria Math"/>
                                    </a:rPr>
                                    <m:t>cos</m:t>
                                  </m:r>
                                </m:fName>
                                <m:e>
                                  <m:r>
                                    <a:rPr lang="en-US" altLang="zh-CN" sz="2400" i="1">
                                      <a:solidFill>
                                        <a:srgbClr val="FF0000"/>
                                      </a:solidFill>
                                      <a:latin typeface="Cambria Math"/>
                                    </a:rPr>
                                    <m:t>(</m:t>
                                  </m:r>
                                  <m:sSub>
                                    <m:sSubPr>
                                      <m:ctrlPr>
                                        <a:rPr lang="zh-CN" altLang="zh-CN" sz="2400" i="1">
                                          <a:solidFill>
                                            <a:srgbClr val="FF0000"/>
                                          </a:solidFill>
                                          <a:latin typeface="Cambria Math"/>
                                        </a:rPr>
                                      </m:ctrlPr>
                                    </m:sSubPr>
                                    <m:e>
                                      <m:r>
                                        <a:rPr lang="en-US" altLang="zh-CN" sz="2400" i="1">
                                          <a:solidFill>
                                            <a:srgbClr val="FF0000"/>
                                          </a:solidFill>
                                          <a:latin typeface="Cambria Math"/>
                                        </a:rPr>
                                        <m:t>𝜃</m:t>
                                      </m:r>
                                    </m:e>
                                    <m:sub>
                                      <m:r>
                                        <a:rPr lang="en-US" altLang="zh-CN" sz="2400" i="1">
                                          <a:solidFill>
                                            <a:srgbClr val="FF0000"/>
                                          </a:solidFill>
                                          <a:latin typeface="Cambria Math"/>
                                        </a:rPr>
                                        <m:t>𝑘</m:t>
                                      </m:r>
                                    </m:sub>
                                  </m:sSub>
                                  <m:r>
                                    <a:rPr lang="en-US" altLang="zh-CN" sz="2400" i="1">
                                      <a:solidFill>
                                        <a:srgbClr val="FF0000"/>
                                      </a:solidFill>
                                      <a:latin typeface="Cambria Math"/>
                                    </a:rPr>
                                    <m:t>)</m:t>
                                  </m:r>
                                </m:e>
                              </m:func>
                            </m:e>
                            <m:e>
                              <m:sSub>
                                <m:sSubPr>
                                  <m:ctrlPr>
                                    <a:rPr lang="zh-CN" altLang="zh-CN" sz="2400" i="1">
                                      <a:solidFill>
                                        <a:srgbClr val="FF0000"/>
                                      </a:solidFill>
                                      <a:latin typeface="Cambria Math"/>
                                    </a:rPr>
                                  </m:ctrlPr>
                                </m:sSubPr>
                                <m:e>
                                  <m:r>
                                    <a:rPr lang="en-US" altLang="zh-CN" sz="2400" i="1">
                                      <a:solidFill>
                                        <a:srgbClr val="FF0000"/>
                                      </a:solidFill>
                                      <a:latin typeface="Cambria Math"/>
                                    </a:rPr>
                                    <m:t>𝑧</m:t>
                                  </m:r>
                                </m:e>
                                <m:sub>
                                  <m:r>
                                    <a:rPr lang="en-US" altLang="zh-CN" sz="2400" i="1">
                                      <a:solidFill>
                                        <a:srgbClr val="FF0000"/>
                                      </a:solidFill>
                                      <a:latin typeface="Cambria Math"/>
                                    </a:rPr>
                                    <m:t>𝑘</m:t>
                                  </m:r>
                                  <m:r>
                                    <a:rPr lang="en-US" altLang="zh-CN" sz="2400" i="1">
                                      <a:solidFill>
                                        <a:srgbClr val="FF0000"/>
                                      </a:solidFill>
                                      <a:latin typeface="Cambria Math"/>
                                    </a:rPr>
                                    <m:t>+1</m:t>
                                  </m:r>
                                </m:sub>
                              </m:sSub>
                              <m:r>
                                <a:rPr lang="en-US" altLang="zh-CN" sz="2400" i="1">
                                  <a:solidFill>
                                    <a:srgbClr val="FF0000"/>
                                  </a:solidFill>
                                  <a:latin typeface="Cambria Math"/>
                                </a:rPr>
                                <m:t>= </m:t>
                              </m:r>
                              <m:sSub>
                                <m:sSubPr>
                                  <m:ctrlPr>
                                    <a:rPr lang="zh-CN" altLang="zh-CN" sz="2400" i="1">
                                      <a:solidFill>
                                        <a:srgbClr val="FF0000"/>
                                      </a:solidFill>
                                      <a:latin typeface="Cambria Math"/>
                                    </a:rPr>
                                  </m:ctrlPr>
                                </m:sSubPr>
                                <m:e>
                                  <m:r>
                                    <a:rPr lang="en-US" altLang="zh-CN" sz="2400" i="1">
                                      <a:solidFill>
                                        <a:srgbClr val="FF0000"/>
                                      </a:solidFill>
                                      <a:latin typeface="Cambria Math"/>
                                    </a:rPr>
                                    <m:t>𝑧</m:t>
                                  </m:r>
                                </m:e>
                                <m:sub>
                                  <m:r>
                                    <a:rPr lang="en-US" altLang="zh-CN" sz="2400" i="1">
                                      <a:solidFill>
                                        <a:srgbClr val="FF0000"/>
                                      </a:solidFill>
                                      <a:latin typeface="Cambria Math"/>
                                    </a:rPr>
                                    <m:t>𝑘</m:t>
                                  </m:r>
                                </m:sub>
                              </m:sSub>
                              <m:r>
                                <a:rPr lang="en-US" altLang="zh-CN" sz="2400" i="1">
                                  <a:solidFill>
                                    <a:srgbClr val="FF0000"/>
                                  </a:solidFill>
                                  <a:latin typeface="Cambria Math"/>
                                </a:rPr>
                                <m:t>+</m:t>
                              </m:r>
                              <m:r>
                                <a:rPr lang="en-US" altLang="zh-CN" sz="2400" i="1">
                                  <a:solidFill>
                                    <a:srgbClr val="FF0000"/>
                                  </a:solidFill>
                                  <a:latin typeface="Cambria Math"/>
                                </a:rPr>
                                <m:t>𝑀</m:t>
                              </m:r>
                              <m:r>
                                <a:rPr lang="en-US" altLang="zh-CN" sz="2400" i="1">
                                  <a:solidFill>
                                    <a:srgbClr val="FF0000"/>
                                  </a:solidFill>
                                  <a:latin typeface="Cambria Math"/>
                                </a:rPr>
                                <m:t>×</m:t>
                              </m:r>
                              <m:r>
                                <a:rPr lang="en-US" altLang="zh-CN" sz="2400" i="1">
                                  <a:solidFill>
                                    <a:srgbClr val="FF0000"/>
                                  </a:solidFill>
                                  <a:latin typeface="Cambria Math"/>
                                </a:rPr>
                                <m:t>𝐻</m:t>
                              </m:r>
                            </m:e>
                          </m:eqArr>
                        </m:e>
                      </m:d>
                    </m:oMath>
                  </m:oMathPara>
                </a14:m>
                <a:endParaRPr lang="zh-CN" altLang="en-US" sz="2400" dirty="0"/>
              </a:p>
            </p:txBody>
          </p:sp>
        </mc:Choice>
        <mc:Fallback xmlns="">
          <p:sp>
            <p:nvSpPr>
              <p:cNvPr id="3" name="矩形 2"/>
              <p:cNvSpPr>
                <a:spLocks noRot="1" noChangeAspect="1" noMove="1" noResize="1" noEditPoints="1" noAdjustHandles="1" noChangeArrowheads="1" noChangeShapeType="1" noTextEdit="1"/>
              </p:cNvSpPr>
              <p:nvPr/>
            </p:nvSpPr>
            <p:spPr>
              <a:xfrm>
                <a:off x="3750963" y="746965"/>
                <a:ext cx="3848554" cy="1271438"/>
              </a:xfrm>
              <a:prstGeom prst="rect">
                <a:avLst/>
              </a:prstGeom>
              <a:blipFill rotWithShape="1">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p:cNvSpPr/>
              <p:nvPr/>
            </p:nvSpPr>
            <p:spPr>
              <a:xfrm>
                <a:off x="390780" y="3207035"/>
                <a:ext cx="5284460" cy="127143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zh-CN" altLang="zh-CN" sz="2400" i="1">
                              <a:latin typeface="Cambria Math"/>
                            </a:rPr>
                          </m:ctrlPr>
                        </m:dPr>
                        <m:e>
                          <m:eqArr>
                            <m:eqArrPr>
                              <m:ctrlPr>
                                <a:rPr lang="zh-CN" altLang="zh-CN" sz="2400" i="1">
                                  <a:latin typeface="Cambria Math"/>
                                </a:rPr>
                              </m:ctrlPr>
                            </m:eqArrPr>
                            <m:e>
                              <m:sSub>
                                <m:sSubPr>
                                  <m:ctrlPr>
                                    <a:rPr lang="zh-CN" altLang="zh-CN" sz="2400" i="1">
                                      <a:latin typeface="Cambria Math"/>
                                    </a:rPr>
                                  </m:ctrlPr>
                                </m:sSubPr>
                                <m:e>
                                  <m:r>
                                    <a:rPr lang="en-US" altLang="zh-CN" sz="2400" i="1">
                                      <a:latin typeface="Cambria Math"/>
                                    </a:rPr>
                                    <m:t>𝑥</m:t>
                                  </m:r>
                                </m:e>
                                <m:sub>
                                  <m:r>
                                    <a:rPr lang="en-US" altLang="zh-CN" sz="2400" i="1">
                                      <a:latin typeface="Cambria Math"/>
                                    </a:rPr>
                                    <m:t>𝑘</m:t>
                                  </m:r>
                                  <m:r>
                                    <a:rPr lang="en-US" altLang="zh-CN" sz="2400" i="1">
                                      <a:latin typeface="Cambria Math"/>
                                    </a:rPr>
                                    <m:t>+1</m:t>
                                  </m:r>
                                </m:sub>
                              </m:sSub>
                              <m:r>
                                <a:rPr lang="en-US" altLang="zh-CN" sz="2400" i="1">
                                  <a:latin typeface="Cambria Math"/>
                                </a:rPr>
                                <m:t>= </m:t>
                              </m:r>
                              <m:sSub>
                                <m:sSubPr>
                                  <m:ctrlPr>
                                    <a:rPr lang="zh-CN" altLang="zh-CN" sz="2400" i="1">
                                      <a:latin typeface="Cambria Math"/>
                                    </a:rPr>
                                  </m:ctrlPr>
                                </m:sSubPr>
                                <m:e>
                                  <m:r>
                                    <a:rPr lang="en-US" altLang="zh-CN" sz="2400" i="1">
                                      <a:latin typeface="Cambria Math"/>
                                    </a:rPr>
                                    <m:t>𝑥</m:t>
                                  </m:r>
                                </m:e>
                                <m:sub>
                                  <m:r>
                                    <a:rPr lang="en-US" altLang="zh-CN" sz="2400" i="1">
                                      <a:latin typeface="Cambria Math"/>
                                    </a:rPr>
                                    <m:t>𝑘</m:t>
                                  </m:r>
                                </m:sub>
                              </m:sSub>
                              <m:r>
                                <a:rPr lang="en-US" altLang="zh-CN" sz="2400" i="1">
                                  <a:latin typeface="Cambria Math"/>
                                </a:rPr>
                                <m:t>+</m:t>
                              </m:r>
                              <m:r>
                                <a:rPr lang="en-US" altLang="zh-CN" sz="2400" i="1">
                                  <a:latin typeface="Cambria Math"/>
                                </a:rPr>
                                <m:t>𝑆𝐿</m:t>
                              </m:r>
                              <m:r>
                                <a:rPr lang="en-US" altLang="zh-CN" sz="2400" i="1">
                                  <a:latin typeface="Cambria Math"/>
                                </a:rPr>
                                <m:t>×</m:t>
                              </m:r>
                              <m:func>
                                <m:funcPr>
                                  <m:ctrlPr>
                                    <a:rPr lang="zh-CN" altLang="zh-CN" sz="2400" i="1">
                                      <a:latin typeface="Cambria Math"/>
                                    </a:rPr>
                                  </m:ctrlPr>
                                </m:funcPr>
                                <m:fName>
                                  <m:r>
                                    <m:rPr>
                                      <m:sty m:val="p"/>
                                    </m:rPr>
                                    <a:rPr lang="en-US" altLang="zh-CN" sz="2400">
                                      <a:latin typeface="Cambria Math"/>
                                    </a:rPr>
                                    <m:t>cos</m:t>
                                  </m:r>
                                </m:fName>
                                <m:e>
                                  <m:sSub>
                                    <m:sSubPr>
                                      <m:ctrlPr>
                                        <a:rPr lang="zh-CN" altLang="zh-CN" sz="2400" i="1">
                                          <a:latin typeface="Cambria Math"/>
                                        </a:rPr>
                                      </m:ctrlPr>
                                    </m:sSubPr>
                                    <m:e>
                                      <m:r>
                                        <a:rPr lang="en-US" altLang="zh-CN" sz="2400" i="1">
                                          <a:latin typeface="Cambria Math"/>
                                        </a:rPr>
                                        <m:t>(</m:t>
                                      </m:r>
                                      <m:r>
                                        <a:rPr lang="en-US" altLang="zh-CN" sz="2400" i="1">
                                          <a:latin typeface="Cambria Math"/>
                                        </a:rPr>
                                        <m:t>𝛼</m:t>
                                      </m:r>
                                    </m:e>
                                    <m:sub>
                                      <m:r>
                                        <a:rPr lang="en-US" altLang="zh-CN" sz="2400" i="1">
                                          <a:latin typeface="Cambria Math"/>
                                        </a:rPr>
                                        <m:t>𝑘</m:t>
                                      </m:r>
                                    </m:sub>
                                  </m:sSub>
                                  <m:r>
                                    <a:rPr lang="en-US" altLang="zh-CN" sz="2400" i="1">
                                      <a:latin typeface="Cambria Math"/>
                                    </a:rPr>
                                    <m:t>)</m:t>
                                  </m:r>
                                </m:e>
                              </m:func>
                              <m:r>
                                <a:rPr lang="en-US" altLang="zh-CN" sz="2400" i="1">
                                  <a:latin typeface="Cambria Math"/>
                                </a:rPr>
                                <m:t>×</m:t>
                              </m:r>
                              <m:func>
                                <m:funcPr>
                                  <m:ctrlPr>
                                    <a:rPr lang="zh-CN" altLang="zh-CN" sz="2400" i="1">
                                      <a:latin typeface="Cambria Math"/>
                                    </a:rPr>
                                  </m:ctrlPr>
                                </m:funcPr>
                                <m:fName>
                                  <m:r>
                                    <a:rPr lang="en-US" altLang="zh-CN" sz="2400" i="1">
                                      <a:latin typeface="Cambria Math"/>
                                    </a:rPr>
                                    <m:t>𝑠𝑖𝑛</m:t>
                                  </m:r>
                                </m:fName>
                                <m:e>
                                  <m:r>
                                    <a:rPr lang="en-US" altLang="zh-CN" sz="2400" i="1">
                                      <a:latin typeface="Cambria Math"/>
                                    </a:rPr>
                                    <m:t>(</m:t>
                                  </m:r>
                                  <m:sSub>
                                    <m:sSubPr>
                                      <m:ctrlPr>
                                        <a:rPr lang="zh-CN" altLang="zh-CN" sz="2400" i="1">
                                          <a:latin typeface="Cambria Math"/>
                                        </a:rPr>
                                      </m:ctrlPr>
                                    </m:sSubPr>
                                    <m:e>
                                      <m:r>
                                        <a:rPr lang="en-US" altLang="zh-CN" sz="2400" i="1">
                                          <a:latin typeface="Cambria Math"/>
                                        </a:rPr>
                                        <m:t>𝜃</m:t>
                                      </m:r>
                                    </m:e>
                                    <m:sub>
                                      <m:r>
                                        <a:rPr lang="en-US" altLang="zh-CN" sz="2400" i="1">
                                          <a:latin typeface="Cambria Math"/>
                                        </a:rPr>
                                        <m:t>𝑘</m:t>
                                      </m:r>
                                    </m:sub>
                                  </m:sSub>
                                  <m:r>
                                    <a:rPr lang="en-US" altLang="zh-CN" sz="2400" i="1">
                                      <a:latin typeface="Cambria Math"/>
                                    </a:rPr>
                                    <m:t>)</m:t>
                                  </m:r>
                                </m:e>
                              </m:func>
                            </m:e>
                            <m:e>
                              <m:sSub>
                                <m:sSubPr>
                                  <m:ctrlPr>
                                    <a:rPr lang="zh-CN" altLang="zh-CN" sz="2400" i="1">
                                      <a:latin typeface="Cambria Math"/>
                                    </a:rPr>
                                  </m:ctrlPr>
                                </m:sSubPr>
                                <m:e>
                                  <m:r>
                                    <a:rPr lang="en-US" altLang="zh-CN" sz="2400" i="1">
                                      <a:latin typeface="Cambria Math"/>
                                    </a:rPr>
                                    <m:t> </m:t>
                                  </m:r>
                                  <m:r>
                                    <a:rPr lang="en-US" altLang="zh-CN" sz="2400" i="1">
                                      <a:latin typeface="Cambria Math"/>
                                    </a:rPr>
                                    <m:t>𝑦</m:t>
                                  </m:r>
                                </m:e>
                                <m:sub>
                                  <m:r>
                                    <a:rPr lang="en-US" altLang="zh-CN" sz="2400" i="1">
                                      <a:latin typeface="Cambria Math"/>
                                    </a:rPr>
                                    <m:t>𝑘</m:t>
                                  </m:r>
                                  <m:r>
                                    <a:rPr lang="en-US" altLang="zh-CN" sz="2400" i="1">
                                      <a:latin typeface="Cambria Math"/>
                                    </a:rPr>
                                    <m:t>+1</m:t>
                                  </m:r>
                                </m:sub>
                              </m:sSub>
                              <m:r>
                                <a:rPr lang="en-US" altLang="zh-CN" sz="2400" i="1">
                                  <a:latin typeface="Cambria Math"/>
                                </a:rPr>
                                <m:t>= </m:t>
                              </m:r>
                              <m:sSub>
                                <m:sSubPr>
                                  <m:ctrlPr>
                                    <a:rPr lang="zh-CN" altLang="zh-CN" sz="2400" i="1">
                                      <a:latin typeface="Cambria Math"/>
                                    </a:rPr>
                                  </m:ctrlPr>
                                </m:sSubPr>
                                <m:e>
                                  <m:r>
                                    <a:rPr lang="en-US" altLang="zh-CN" sz="2400" i="1">
                                      <a:latin typeface="Cambria Math"/>
                                    </a:rPr>
                                    <m:t>𝑦</m:t>
                                  </m:r>
                                </m:e>
                                <m:sub>
                                  <m:r>
                                    <a:rPr lang="en-US" altLang="zh-CN" sz="2400" i="1">
                                      <a:latin typeface="Cambria Math"/>
                                    </a:rPr>
                                    <m:t>𝑘</m:t>
                                  </m:r>
                                </m:sub>
                              </m:sSub>
                              <m:r>
                                <a:rPr lang="en-US" altLang="zh-CN" sz="2400" i="1">
                                  <a:latin typeface="Cambria Math"/>
                                </a:rPr>
                                <m:t>+</m:t>
                              </m:r>
                              <m:r>
                                <a:rPr lang="en-US" altLang="zh-CN" sz="2400" i="1">
                                  <a:latin typeface="Cambria Math"/>
                                </a:rPr>
                                <m:t>𝑆𝐿</m:t>
                              </m:r>
                              <m:r>
                                <a:rPr lang="en-US" altLang="zh-CN" sz="2400" i="1">
                                  <a:latin typeface="Cambria Math"/>
                                </a:rPr>
                                <m:t>×</m:t>
                              </m:r>
                              <m:func>
                                <m:funcPr>
                                  <m:ctrlPr>
                                    <a:rPr lang="zh-CN" altLang="zh-CN" sz="2400" i="1">
                                      <a:latin typeface="Cambria Math"/>
                                    </a:rPr>
                                  </m:ctrlPr>
                                </m:funcPr>
                                <m:fName>
                                  <m:r>
                                    <m:rPr>
                                      <m:sty m:val="p"/>
                                    </m:rPr>
                                    <a:rPr lang="en-US" altLang="zh-CN" sz="2400">
                                      <a:latin typeface="Cambria Math"/>
                                    </a:rPr>
                                    <m:t>cos</m:t>
                                  </m:r>
                                </m:fName>
                                <m:e>
                                  <m:sSub>
                                    <m:sSubPr>
                                      <m:ctrlPr>
                                        <a:rPr lang="zh-CN" altLang="zh-CN" sz="2400" i="1">
                                          <a:latin typeface="Cambria Math"/>
                                        </a:rPr>
                                      </m:ctrlPr>
                                    </m:sSubPr>
                                    <m:e>
                                      <m:r>
                                        <a:rPr lang="en-US" altLang="zh-CN" sz="2400" i="1">
                                          <a:latin typeface="Cambria Math"/>
                                        </a:rPr>
                                        <m:t>(</m:t>
                                      </m:r>
                                      <m:r>
                                        <a:rPr lang="en-US" altLang="zh-CN" sz="2400" i="1">
                                          <a:latin typeface="Cambria Math"/>
                                        </a:rPr>
                                        <m:t>𝛼</m:t>
                                      </m:r>
                                    </m:e>
                                    <m:sub>
                                      <m:r>
                                        <a:rPr lang="en-US" altLang="zh-CN" sz="2400" i="1">
                                          <a:latin typeface="Cambria Math"/>
                                        </a:rPr>
                                        <m:t>𝑘</m:t>
                                      </m:r>
                                    </m:sub>
                                  </m:sSub>
                                  <m:r>
                                    <a:rPr lang="en-US" altLang="zh-CN" sz="2400" i="1">
                                      <a:latin typeface="Cambria Math"/>
                                    </a:rPr>
                                    <m:t>)</m:t>
                                  </m:r>
                                </m:e>
                              </m:func>
                              <m:r>
                                <a:rPr lang="en-US" altLang="zh-CN" sz="2400" i="1">
                                  <a:latin typeface="Cambria Math"/>
                                </a:rPr>
                                <m:t>×</m:t>
                              </m:r>
                              <m:func>
                                <m:funcPr>
                                  <m:ctrlPr>
                                    <a:rPr lang="zh-CN" altLang="zh-CN" sz="2400" i="1">
                                      <a:latin typeface="Cambria Math"/>
                                    </a:rPr>
                                  </m:ctrlPr>
                                </m:funcPr>
                                <m:fName>
                                  <m:r>
                                    <a:rPr lang="en-US" altLang="zh-CN" sz="2400" i="1">
                                      <a:latin typeface="Cambria Math"/>
                                    </a:rPr>
                                    <m:t>𝑐𝑜𝑠</m:t>
                                  </m:r>
                                </m:fName>
                                <m:e>
                                  <m:r>
                                    <a:rPr lang="en-US" altLang="zh-CN" sz="2400" i="1">
                                      <a:latin typeface="Cambria Math"/>
                                    </a:rPr>
                                    <m:t>(</m:t>
                                  </m:r>
                                  <m:sSub>
                                    <m:sSubPr>
                                      <m:ctrlPr>
                                        <a:rPr lang="zh-CN" altLang="zh-CN" sz="2400" i="1">
                                          <a:latin typeface="Cambria Math"/>
                                        </a:rPr>
                                      </m:ctrlPr>
                                    </m:sSubPr>
                                    <m:e>
                                      <m:r>
                                        <a:rPr lang="en-US" altLang="zh-CN" sz="2400" i="1">
                                          <a:latin typeface="Cambria Math"/>
                                        </a:rPr>
                                        <m:t>𝜃</m:t>
                                      </m:r>
                                    </m:e>
                                    <m:sub>
                                      <m:r>
                                        <a:rPr lang="en-US" altLang="zh-CN" sz="2400" i="1">
                                          <a:latin typeface="Cambria Math"/>
                                        </a:rPr>
                                        <m:t>𝑘</m:t>
                                      </m:r>
                                    </m:sub>
                                  </m:sSub>
                                  <m:r>
                                    <a:rPr lang="en-US" altLang="zh-CN" sz="2400" i="1">
                                      <a:latin typeface="Cambria Math"/>
                                    </a:rPr>
                                    <m:t>)</m:t>
                                  </m:r>
                                </m:e>
                              </m:func>
                            </m:e>
                            <m:e>
                              <m:sSub>
                                <m:sSubPr>
                                  <m:ctrlPr>
                                    <a:rPr lang="zh-CN" altLang="zh-CN" sz="2400" i="1">
                                      <a:latin typeface="Cambria Math"/>
                                    </a:rPr>
                                  </m:ctrlPr>
                                </m:sSubPr>
                                <m:e>
                                  <m:r>
                                    <a:rPr lang="en-US" altLang="zh-CN" sz="2400" i="1">
                                      <a:latin typeface="Cambria Math"/>
                                    </a:rPr>
                                    <m:t>𝑧</m:t>
                                  </m:r>
                                </m:e>
                                <m:sub>
                                  <m:r>
                                    <a:rPr lang="en-US" altLang="zh-CN" sz="2400" i="1">
                                      <a:latin typeface="Cambria Math"/>
                                    </a:rPr>
                                    <m:t>𝑘</m:t>
                                  </m:r>
                                  <m:r>
                                    <a:rPr lang="en-US" altLang="zh-CN" sz="2400" i="1">
                                      <a:latin typeface="Cambria Math"/>
                                    </a:rPr>
                                    <m:t>+1</m:t>
                                  </m:r>
                                </m:sub>
                              </m:sSub>
                              <m:r>
                                <a:rPr lang="en-US" altLang="zh-CN" sz="2400" i="1">
                                  <a:latin typeface="Cambria Math"/>
                                </a:rPr>
                                <m:t>= </m:t>
                              </m:r>
                              <m:sSub>
                                <m:sSubPr>
                                  <m:ctrlPr>
                                    <a:rPr lang="zh-CN" altLang="zh-CN" sz="2400" i="1">
                                      <a:latin typeface="Cambria Math"/>
                                    </a:rPr>
                                  </m:ctrlPr>
                                </m:sSubPr>
                                <m:e>
                                  <m:r>
                                    <a:rPr lang="en-US" altLang="zh-CN" sz="2400" i="1">
                                      <a:latin typeface="Cambria Math"/>
                                    </a:rPr>
                                    <m:t>𝑧</m:t>
                                  </m:r>
                                </m:e>
                                <m:sub>
                                  <m:r>
                                    <a:rPr lang="en-US" altLang="zh-CN" sz="2400" i="1">
                                      <a:latin typeface="Cambria Math"/>
                                    </a:rPr>
                                    <m:t>𝑘</m:t>
                                  </m:r>
                                </m:sub>
                              </m:sSub>
                              <m:r>
                                <a:rPr lang="en-US" altLang="zh-CN" sz="2400" i="1">
                                  <a:latin typeface="Cambria Math"/>
                                </a:rPr>
                                <m:t>+</m:t>
                              </m:r>
                              <m:r>
                                <a:rPr lang="en-US" altLang="zh-CN" sz="2400" i="1">
                                  <a:latin typeface="Cambria Math"/>
                                </a:rPr>
                                <m:t>𝑀</m:t>
                              </m:r>
                              <m:r>
                                <a:rPr lang="en-US" altLang="zh-CN" sz="2400" i="1">
                                  <a:latin typeface="Cambria Math"/>
                                </a:rPr>
                                <m:t>×</m:t>
                              </m:r>
                              <m:r>
                                <a:rPr lang="en-US" altLang="zh-CN" sz="2400" i="1">
                                  <a:latin typeface="Cambria Math"/>
                                </a:rPr>
                                <m:t>𝑆𝐿</m:t>
                              </m:r>
                              <m:r>
                                <a:rPr lang="en-US" altLang="zh-CN" sz="2400" i="1">
                                  <a:latin typeface="Cambria Math"/>
                                </a:rPr>
                                <m:t>×</m:t>
                              </m:r>
                              <m:func>
                                <m:funcPr>
                                  <m:ctrlPr>
                                    <a:rPr lang="zh-CN" altLang="zh-CN" sz="2400" i="1">
                                      <a:latin typeface="Cambria Math"/>
                                    </a:rPr>
                                  </m:ctrlPr>
                                </m:funcPr>
                                <m:fName>
                                  <m:r>
                                    <m:rPr>
                                      <m:sty m:val="p"/>
                                    </m:rPr>
                                    <a:rPr lang="en-US" altLang="zh-CN" sz="2400">
                                      <a:latin typeface="Cambria Math"/>
                                    </a:rPr>
                                    <m:t>sin</m:t>
                                  </m:r>
                                </m:fName>
                                <m:e>
                                  <m:sSub>
                                    <m:sSubPr>
                                      <m:ctrlPr>
                                        <a:rPr lang="zh-CN" altLang="zh-CN" sz="2400" i="1">
                                          <a:latin typeface="Cambria Math"/>
                                        </a:rPr>
                                      </m:ctrlPr>
                                    </m:sSubPr>
                                    <m:e>
                                      <m:r>
                                        <a:rPr lang="en-US" altLang="zh-CN" sz="2400" i="1">
                                          <a:latin typeface="Cambria Math"/>
                                        </a:rPr>
                                        <m:t>(</m:t>
                                      </m:r>
                                      <m:r>
                                        <a:rPr lang="en-US" altLang="zh-CN" sz="2400" i="1">
                                          <a:latin typeface="Cambria Math"/>
                                        </a:rPr>
                                        <m:t>𝛼</m:t>
                                      </m:r>
                                    </m:e>
                                    <m:sub>
                                      <m:r>
                                        <a:rPr lang="en-US" altLang="zh-CN" sz="2400" i="1">
                                          <a:latin typeface="Cambria Math"/>
                                        </a:rPr>
                                        <m:t>𝑘</m:t>
                                      </m:r>
                                    </m:sub>
                                  </m:sSub>
                                  <m:r>
                                    <a:rPr lang="en-US" altLang="zh-CN" sz="2400" i="1">
                                      <a:latin typeface="Cambria Math"/>
                                    </a:rPr>
                                    <m:t>)</m:t>
                                  </m:r>
                                </m:e>
                              </m:func>
                            </m:e>
                          </m:eqArr>
                        </m:e>
                      </m:d>
                    </m:oMath>
                  </m:oMathPara>
                </a14:m>
                <a:endParaRPr lang="zh-CN" altLang="en-US" sz="2400" dirty="0"/>
              </a:p>
            </p:txBody>
          </p:sp>
        </mc:Choice>
        <mc:Fallback xmlns="">
          <p:sp>
            <p:nvSpPr>
              <p:cNvPr id="8" name="矩形 7"/>
              <p:cNvSpPr>
                <a:spLocks noRot="1" noChangeAspect="1" noMove="1" noResize="1" noEditPoints="1" noAdjustHandles="1" noChangeArrowheads="1" noChangeShapeType="1" noTextEdit="1"/>
              </p:cNvSpPr>
              <p:nvPr/>
            </p:nvSpPr>
            <p:spPr>
              <a:xfrm>
                <a:off x="390780" y="3207035"/>
                <a:ext cx="5284460" cy="1271438"/>
              </a:xfrm>
              <a:prstGeom prst="rect">
                <a:avLst/>
              </a:prstGeom>
              <a:blipFill rotWithShape="1">
                <a:blip r:embed="rId5"/>
                <a:stretch>
                  <a:fillRect/>
                </a:stretch>
              </a:blipFill>
            </p:spPr>
            <p:txBody>
              <a:bodyPr/>
              <a:lstStyle/>
              <a:p>
                <a:r>
                  <a:rPr lang="zh-CN" altLang="en-US">
                    <a:noFill/>
                  </a:rPr>
                  <a:t> </a:t>
                </a:r>
              </a:p>
            </p:txBody>
          </p:sp>
        </mc:Fallback>
      </mc:AlternateContent>
      <p:pic>
        <p:nvPicPr>
          <p:cNvPr id="3074" name="Picture 2" descr="C:\Users\suck_dynasty\Desktop\图片2.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82909" y="757260"/>
            <a:ext cx="1322998" cy="1336077"/>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 name="矩形 1"/>
              <p:cNvSpPr/>
              <p:nvPr/>
            </p:nvSpPr>
            <p:spPr>
              <a:xfrm>
                <a:off x="390780" y="4647676"/>
                <a:ext cx="3979103" cy="127143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zh-CN" altLang="zh-CN" sz="2400" i="1">
                              <a:latin typeface="Cambria Math"/>
                            </a:rPr>
                          </m:ctrlPr>
                        </m:dPr>
                        <m:e>
                          <m:eqArr>
                            <m:eqArrPr>
                              <m:ctrlPr>
                                <a:rPr lang="zh-CN" altLang="zh-CN" sz="2400" i="1">
                                  <a:latin typeface="Cambria Math"/>
                                </a:rPr>
                              </m:ctrlPr>
                            </m:eqArrPr>
                            <m:e>
                              <m:sSub>
                                <m:sSubPr>
                                  <m:ctrlPr>
                                    <a:rPr lang="zh-CN" altLang="zh-CN" sz="2400" i="1">
                                      <a:latin typeface="Cambria Math"/>
                                    </a:rPr>
                                  </m:ctrlPr>
                                </m:sSubPr>
                                <m:e>
                                  <m:r>
                                    <a:rPr lang="en-US" altLang="zh-CN" sz="2400" i="1">
                                      <a:latin typeface="Cambria Math"/>
                                    </a:rPr>
                                    <m:t>𝑥</m:t>
                                  </m:r>
                                </m:e>
                                <m:sub>
                                  <m:r>
                                    <a:rPr lang="en-US" altLang="zh-CN" sz="2400" i="1">
                                      <a:latin typeface="Cambria Math"/>
                                    </a:rPr>
                                    <m:t>𝑘</m:t>
                                  </m:r>
                                  <m:r>
                                    <a:rPr lang="en-US" altLang="zh-CN" sz="2400" i="1">
                                      <a:latin typeface="Cambria Math"/>
                                    </a:rPr>
                                    <m:t>+1</m:t>
                                  </m:r>
                                </m:sub>
                              </m:sSub>
                              <m:r>
                                <a:rPr lang="en-US" altLang="zh-CN" sz="2400" i="1">
                                  <a:latin typeface="Cambria Math"/>
                                </a:rPr>
                                <m:t>= </m:t>
                              </m:r>
                              <m:sSub>
                                <m:sSubPr>
                                  <m:ctrlPr>
                                    <a:rPr lang="zh-CN" altLang="zh-CN" sz="2400" i="1">
                                      <a:latin typeface="Cambria Math"/>
                                    </a:rPr>
                                  </m:ctrlPr>
                                </m:sSubPr>
                                <m:e>
                                  <m:r>
                                    <a:rPr lang="en-US" altLang="zh-CN" sz="2400" i="1">
                                      <a:latin typeface="Cambria Math"/>
                                    </a:rPr>
                                    <m:t>𝑥</m:t>
                                  </m:r>
                                </m:e>
                                <m:sub>
                                  <m:r>
                                    <a:rPr lang="en-US" altLang="zh-CN" sz="2400" i="1">
                                      <a:latin typeface="Cambria Math"/>
                                    </a:rPr>
                                    <m:t>𝑘</m:t>
                                  </m:r>
                                </m:sub>
                              </m:sSub>
                              <m:r>
                                <a:rPr lang="en-US" altLang="zh-CN" sz="2400" i="1">
                                  <a:latin typeface="Cambria Math"/>
                                </a:rPr>
                                <m:t>+</m:t>
                              </m:r>
                              <m:sSub>
                                <m:sSubPr>
                                  <m:ctrlPr>
                                    <a:rPr lang="zh-CN" altLang="zh-CN" sz="2400" i="1">
                                      <a:latin typeface="Cambria Math"/>
                                    </a:rPr>
                                  </m:ctrlPr>
                                </m:sSubPr>
                                <m:e>
                                  <m:r>
                                    <a:rPr lang="en-US" altLang="zh-CN" sz="2400" i="1">
                                      <a:latin typeface="Cambria Math"/>
                                    </a:rPr>
                                    <m:t>𝑆𝐿</m:t>
                                  </m:r>
                                </m:e>
                                <m:sub>
                                  <m:r>
                                    <a:rPr lang="en-US" altLang="zh-CN" sz="2400" i="1">
                                      <a:latin typeface="Cambria Math"/>
                                    </a:rPr>
                                    <m:t>𝑘</m:t>
                                  </m:r>
                                </m:sub>
                              </m:sSub>
                              <m:r>
                                <a:rPr lang="en-US" altLang="zh-CN" sz="2400" i="1">
                                  <a:latin typeface="Cambria Math"/>
                                </a:rPr>
                                <m:t>×</m:t>
                              </m:r>
                              <m:func>
                                <m:funcPr>
                                  <m:ctrlPr>
                                    <a:rPr lang="zh-CN" altLang="zh-CN" sz="2400" i="1">
                                      <a:latin typeface="Cambria Math"/>
                                    </a:rPr>
                                  </m:ctrlPr>
                                </m:funcPr>
                                <m:fName>
                                  <m:r>
                                    <m:rPr>
                                      <m:sty m:val="p"/>
                                    </m:rPr>
                                    <a:rPr lang="en-US" altLang="zh-CN" sz="2400">
                                      <a:latin typeface="Cambria Math"/>
                                    </a:rPr>
                                    <m:t>sin</m:t>
                                  </m:r>
                                </m:fName>
                                <m:e>
                                  <m:r>
                                    <a:rPr lang="en-US" altLang="zh-CN" sz="2400" i="1">
                                      <a:latin typeface="Cambria Math"/>
                                    </a:rPr>
                                    <m:t>(</m:t>
                                  </m:r>
                                  <m:sSub>
                                    <m:sSubPr>
                                      <m:ctrlPr>
                                        <a:rPr lang="zh-CN" altLang="zh-CN" sz="2400" i="1">
                                          <a:latin typeface="Cambria Math"/>
                                        </a:rPr>
                                      </m:ctrlPr>
                                    </m:sSubPr>
                                    <m:e>
                                      <m:r>
                                        <a:rPr lang="en-US" altLang="zh-CN" sz="2400" i="1">
                                          <a:latin typeface="Cambria Math"/>
                                        </a:rPr>
                                        <m:t>𝜃</m:t>
                                      </m:r>
                                    </m:e>
                                    <m:sub>
                                      <m:r>
                                        <a:rPr lang="en-US" altLang="zh-CN" sz="2400" i="1">
                                          <a:latin typeface="Cambria Math"/>
                                        </a:rPr>
                                        <m:t>𝑘</m:t>
                                      </m:r>
                                    </m:sub>
                                  </m:sSub>
                                  <m:r>
                                    <a:rPr lang="en-US" altLang="zh-CN" sz="2400" i="1">
                                      <a:latin typeface="Cambria Math"/>
                                    </a:rPr>
                                    <m:t>)</m:t>
                                  </m:r>
                                </m:e>
                              </m:func>
                            </m:e>
                            <m:e>
                              <m:sSub>
                                <m:sSubPr>
                                  <m:ctrlPr>
                                    <a:rPr lang="zh-CN" altLang="zh-CN" sz="2400" i="1">
                                      <a:latin typeface="Cambria Math"/>
                                    </a:rPr>
                                  </m:ctrlPr>
                                </m:sSubPr>
                                <m:e>
                                  <m:r>
                                    <a:rPr lang="en-US" altLang="zh-CN" sz="2400" i="1">
                                      <a:latin typeface="Cambria Math"/>
                                    </a:rPr>
                                    <m:t> </m:t>
                                  </m:r>
                                  <m:r>
                                    <a:rPr lang="en-US" altLang="zh-CN" sz="2400" i="1">
                                      <a:latin typeface="Cambria Math"/>
                                    </a:rPr>
                                    <m:t>𝑦</m:t>
                                  </m:r>
                                </m:e>
                                <m:sub>
                                  <m:r>
                                    <a:rPr lang="en-US" altLang="zh-CN" sz="2400" i="1">
                                      <a:latin typeface="Cambria Math"/>
                                    </a:rPr>
                                    <m:t>𝑘</m:t>
                                  </m:r>
                                  <m:r>
                                    <a:rPr lang="en-US" altLang="zh-CN" sz="2400" i="1">
                                      <a:latin typeface="Cambria Math"/>
                                    </a:rPr>
                                    <m:t>+1</m:t>
                                  </m:r>
                                </m:sub>
                              </m:sSub>
                              <m:r>
                                <a:rPr lang="en-US" altLang="zh-CN" sz="2400" i="1">
                                  <a:latin typeface="Cambria Math"/>
                                </a:rPr>
                                <m:t>= </m:t>
                              </m:r>
                              <m:sSub>
                                <m:sSubPr>
                                  <m:ctrlPr>
                                    <a:rPr lang="zh-CN" altLang="zh-CN" sz="2400" i="1">
                                      <a:latin typeface="Cambria Math"/>
                                    </a:rPr>
                                  </m:ctrlPr>
                                </m:sSubPr>
                                <m:e>
                                  <m:r>
                                    <a:rPr lang="en-US" altLang="zh-CN" sz="2400" i="1">
                                      <a:latin typeface="Cambria Math"/>
                                    </a:rPr>
                                    <m:t>𝑦</m:t>
                                  </m:r>
                                </m:e>
                                <m:sub>
                                  <m:r>
                                    <a:rPr lang="en-US" altLang="zh-CN" sz="2400" i="1">
                                      <a:latin typeface="Cambria Math"/>
                                    </a:rPr>
                                    <m:t>𝑘</m:t>
                                  </m:r>
                                </m:sub>
                              </m:sSub>
                              <m:r>
                                <a:rPr lang="en-US" altLang="zh-CN" sz="2400" i="1">
                                  <a:latin typeface="Cambria Math"/>
                                </a:rPr>
                                <m:t>+</m:t>
                              </m:r>
                              <m:sSub>
                                <m:sSubPr>
                                  <m:ctrlPr>
                                    <a:rPr lang="zh-CN" altLang="zh-CN" sz="2400" i="1">
                                      <a:latin typeface="Cambria Math"/>
                                    </a:rPr>
                                  </m:ctrlPr>
                                </m:sSubPr>
                                <m:e>
                                  <m:r>
                                    <a:rPr lang="en-US" altLang="zh-CN" sz="2400" i="1">
                                      <a:latin typeface="Cambria Math"/>
                                    </a:rPr>
                                    <m:t>𝑆𝐿</m:t>
                                  </m:r>
                                </m:e>
                                <m:sub>
                                  <m:r>
                                    <a:rPr lang="en-US" altLang="zh-CN" sz="2400" i="1">
                                      <a:latin typeface="Cambria Math"/>
                                    </a:rPr>
                                    <m:t>𝑘</m:t>
                                  </m:r>
                                </m:sub>
                              </m:sSub>
                              <m:r>
                                <a:rPr lang="en-US" altLang="zh-CN" sz="2400" i="1">
                                  <a:latin typeface="Cambria Math"/>
                                </a:rPr>
                                <m:t>×</m:t>
                              </m:r>
                              <m:func>
                                <m:funcPr>
                                  <m:ctrlPr>
                                    <a:rPr lang="zh-CN" altLang="zh-CN" sz="2400" i="1">
                                      <a:latin typeface="Cambria Math"/>
                                    </a:rPr>
                                  </m:ctrlPr>
                                </m:funcPr>
                                <m:fName>
                                  <m:r>
                                    <m:rPr>
                                      <m:sty m:val="p"/>
                                    </m:rPr>
                                    <a:rPr lang="en-US" altLang="zh-CN" sz="2400">
                                      <a:latin typeface="Cambria Math"/>
                                    </a:rPr>
                                    <m:t>cos</m:t>
                                  </m:r>
                                </m:fName>
                                <m:e>
                                  <m:r>
                                    <a:rPr lang="en-US" altLang="zh-CN" sz="2400" i="1">
                                      <a:latin typeface="Cambria Math"/>
                                    </a:rPr>
                                    <m:t>(</m:t>
                                  </m:r>
                                  <m:sSub>
                                    <m:sSubPr>
                                      <m:ctrlPr>
                                        <a:rPr lang="zh-CN" altLang="zh-CN" sz="2400" i="1">
                                          <a:latin typeface="Cambria Math"/>
                                        </a:rPr>
                                      </m:ctrlPr>
                                    </m:sSubPr>
                                    <m:e>
                                      <m:r>
                                        <a:rPr lang="en-US" altLang="zh-CN" sz="2400" i="1">
                                          <a:latin typeface="Cambria Math"/>
                                        </a:rPr>
                                        <m:t>𝜃</m:t>
                                      </m:r>
                                    </m:e>
                                    <m:sub>
                                      <m:r>
                                        <a:rPr lang="en-US" altLang="zh-CN" sz="2400" i="1">
                                          <a:latin typeface="Cambria Math"/>
                                        </a:rPr>
                                        <m:t>𝑘</m:t>
                                      </m:r>
                                    </m:sub>
                                  </m:sSub>
                                  <m:r>
                                    <a:rPr lang="en-US" altLang="zh-CN" sz="2400" i="1">
                                      <a:latin typeface="Cambria Math"/>
                                    </a:rPr>
                                    <m:t>)</m:t>
                                  </m:r>
                                </m:e>
                              </m:func>
                            </m:e>
                            <m:e>
                              <m:sSub>
                                <m:sSubPr>
                                  <m:ctrlPr>
                                    <a:rPr lang="zh-CN" altLang="zh-CN" sz="2400" i="1">
                                      <a:latin typeface="Cambria Math"/>
                                    </a:rPr>
                                  </m:ctrlPr>
                                </m:sSubPr>
                                <m:e>
                                  <m:r>
                                    <a:rPr lang="en-US" altLang="zh-CN" sz="2400" i="1">
                                      <a:latin typeface="Cambria Math"/>
                                    </a:rPr>
                                    <m:t>𝑧</m:t>
                                  </m:r>
                                </m:e>
                                <m:sub>
                                  <m:r>
                                    <a:rPr lang="en-US" altLang="zh-CN" sz="2400" i="1">
                                      <a:latin typeface="Cambria Math"/>
                                    </a:rPr>
                                    <m:t>𝑘</m:t>
                                  </m:r>
                                  <m:r>
                                    <a:rPr lang="en-US" altLang="zh-CN" sz="2400" i="1">
                                      <a:latin typeface="Cambria Math"/>
                                    </a:rPr>
                                    <m:t>+1</m:t>
                                  </m:r>
                                </m:sub>
                              </m:sSub>
                              <m:r>
                                <a:rPr lang="en-US" altLang="zh-CN" sz="2400" i="1">
                                  <a:latin typeface="Cambria Math"/>
                                </a:rPr>
                                <m:t>= </m:t>
                              </m:r>
                              <m:sSub>
                                <m:sSubPr>
                                  <m:ctrlPr>
                                    <a:rPr lang="zh-CN" altLang="zh-CN" sz="2400" i="1">
                                      <a:latin typeface="Cambria Math"/>
                                    </a:rPr>
                                  </m:ctrlPr>
                                </m:sSubPr>
                                <m:e>
                                  <m:r>
                                    <a:rPr lang="en-US" altLang="zh-CN" sz="2400" i="1">
                                      <a:latin typeface="Cambria Math"/>
                                    </a:rPr>
                                    <m:t>𝑧</m:t>
                                  </m:r>
                                </m:e>
                                <m:sub>
                                  <m:r>
                                    <a:rPr lang="en-US" altLang="zh-CN" sz="2400" i="1">
                                      <a:latin typeface="Cambria Math"/>
                                    </a:rPr>
                                    <m:t>𝑘</m:t>
                                  </m:r>
                                </m:sub>
                              </m:sSub>
                              <m:r>
                                <a:rPr lang="en-US" altLang="zh-CN" sz="2400" i="1">
                                  <a:latin typeface="Cambria Math"/>
                                </a:rPr>
                                <m:t>+</m:t>
                              </m:r>
                              <m:r>
                                <a:rPr lang="en-US" altLang="zh-CN" sz="2400" i="1">
                                  <a:latin typeface="Cambria Math"/>
                                </a:rPr>
                                <m:t>𝑀</m:t>
                              </m:r>
                              <m:r>
                                <a:rPr lang="en-US" altLang="zh-CN" sz="2400" i="1">
                                  <a:latin typeface="Cambria Math"/>
                                </a:rPr>
                                <m:t>×</m:t>
                              </m:r>
                              <m:r>
                                <a:rPr lang="en-US" altLang="zh-CN" sz="2400" i="1">
                                  <a:latin typeface="Cambria Math"/>
                                </a:rPr>
                                <m:t>𝐿</m:t>
                              </m:r>
                            </m:e>
                          </m:eqArr>
                        </m:e>
                      </m:d>
                    </m:oMath>
                  </m:oMathPara>
                </a14:m>
                <a:endParaRPr lang="zh-CN" altLang="en-US" sz="2400" dirty="0"/>
              </a:p>
            </p:txBody>
          </p:sp>
        </mc:Choice>
        <mc:Fallback xmlns="">
          <p:sp>
            <p:nvSpPr>
              <p:cNvPr id="2" name="矩形 1"/>
              <p:cNvSpPr>
                <a:spLocks noRot="1" noChangeAspect="1" noMove="1" noResize="1" noEditPoints="1" noAdjustHandles="1" noChangeArrowheads="1" noChangeShapeType="1" noTextEdit="1"/>
              </p:cNvSpPr>
              <p:nvPr/>
            </p:nvSpPr>
            <p:spPr>
              <a:xfrm>
                <a:off x="390780" y="4647676"/>
                <a:ext cx="3979103" cy="1271438"/>
              </a:xfrm>
              <a:prstGeom prst="rect">
                <a:avLst/>
              </a:prstGeom>
              <a:blipFill rotWithShape="1">
                <a:blip r:embed="rId7"/>
                <a:stretch>
                  <a:fillRect/>
                </a:stretch>
              </a:blipFill>
            </p:spPr>
            <p:txBody>
              <a:bodyPr/>
              <a:lstStyle/>
              <a:p>
                <a:r>
                  <a:rPr lang="zh-CN" altLang="en-US">
                    <a:noFill/>
                  </a:rPr>
                  <a:t> </a:t>
                </a:r>
              </a:p>
            </p:txBody>
          </p:sp>
        </mc:Fallback>
      </mc:AlternateContent>
      <p:sp>
        <p:nvSpPr>
          <p:cNvPr id="10" name="TextBox 9"/>
          <p:cNvSpPr txBox="1"/>
          <p:nvPr/>
        </p:nvSpPr>
        <p:spPr>
          <a:xfrm>
            <a:off x="507732" y="6218148"/>
            <a:ext cx="823908" cy="523220"/>
          </a:xfrm>
          <a:prstGeom prst="rect">
            <a:avLst/>
          </a:prstGeom>
          <a:noFill/>
        </p:spPr>
        <p:txBody>
          <a:bodyPr wrap="square" rtlCol="0">
            <a:spAutoFit/>
          </a:bodyPr>
          <a:lstStyle/>
          <a:p>
            <a:r>
              <a:rPr lang="en-US" altLang="zh-CN" sz="2800" b="1" dirty="0" smtClean="0"/>
              <a:t>14</a:t>
            </a:r>
            <a:endParaRPr lang="zh-CN" altLang="en-US" sz="2800" b="1" dirty="0"/>
          </a:p>
        </p:txBody>
      </p:sp>
      <p:pic>
        <p:nvPicPr>
          <p:cNvPr id="3076" name="Picture 4" descr="C:\Users\suck_dynasty\Desktop\图片1.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995936" y="2378026"/>
            <a:ext cx="5488200" cy="42484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916072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3825473" y="91499"/>
            <a:ext cx="3024336" cy="369332"/>
          </a:xfrm>
          <a:prstGeom prst="rect">
            <a:avLst/>
          </a:prstGeom>
          <a:noFill/>
        </p:spPr>
        <p:txBody>
          <a:bodyPr wrap="square" rtlCol="0">
            <a:spAutoFit/>
          </a:bodyPr>
          <a:lstStyle/>
          <a:p>
            <a:r>
              <a:rPr lang="zh-CN" altLang="en-US" b="1" dirty="0"/>
              <a:t>系统实现</a:t>
            </a:r>
          </a:p>
        </p:txBody>
      </p:sp>
      <p:pic>
        <p:nvPicPr>
          <p:cNvPr id="12" name="图片 11" descr="C:\Users\suck_dynasty\Desktop\method.jpg"/>
          <p:cNvPicPr/>
          <p:nvPr/>
        </p:nvPicPr>
        <p:blipFill>
          <a:blip r:embed="rId3">
            <a:extLst>
              <a:ext uri="{28A0092B-C50C-407E-A947-70E740481C1C}">
                <a14:useLocalDpi xmlns:a14="http://schemas.microsoft.com/office/drawing/2010/main" val="0"/>
              </a:ext>
            </a:extLst>
          </a:blip>
          <a:srcRect/>
          <a:stretch>
            <a:fillRect/>
          </a:stretch>
        </p:blipFill>
        <p:spPr bwMode="auto">
          <a:xfrm>
            <a:off x="5167179" y="1484784"/>
            <a:ext cx="3365261" cy="2932931"/>
          </a:xfrm>
          <a:prstGeom prst="rect">
            <a:avLst/>
          </a:prstGeom>
          <a:noFill/>
          <a:ln>
            <a:noFill/>
          </a:ln>
        </p:spPr>
      </p:pic>
      <p:sp>
        <p:nvSpPr>
          <p:cNvPr id="4" name="TextBox 3"/>
          <p:cNvSpPr txBox="1"/>
          <p:nvPr/>
        </p:nvSpPr>
        <p:spPr>
          <a:xfrm>
            <a:off x="359532" y="663079"/>
            <a:ext cx="8856984" cy="830997"/>
          </a:xfrm>
          <a:prstGeom prst="rect">
            <a:avLst/>
          </a:prstGeom>
          <a:noFill/>
        </p:spPr>
        <p:txBody>
          <a:bodyPr wrap="square" rtlCol="0">
            <a:spAutoFit/>
          </a:bodyPr>
          <a:lstStyle/>
          <a:p>
            <a:r>
              <a:rPr lang="zh-CN" altLang="en-US" sz="2400" dirty="0" smtClean="0"/>
              <a:t>容纳</a:t>
            </a:r>
            <a:r>
              <a:rPr lang="en-US" altLang="zh-CN" sz="2400" dirty="0" smtClean="0"/>
              <a:t>472500</a:t>
            </a:r>
            <a:r>
              <a:rPr lang="zh-CN" altLang="zh-CN" sz="2400" dirty="0"/>
              <a:t>种流程方法组合</a:t>
            </a:r>
            <a:r>
              <a:rPr lang="zh-CN" altLang="zh-CN" sz="2400" dirty="0" smtClean="0"/>
              <a:t>方式</a:t>
            </a:r>
            <a:r>
              <a:rPr lang="zh-CN" altLang="en-US" sz="2400" dirty="0" smtClean="0"/>
              <a:t>的定位系统，并随意切换，实时显示轨迹，保存数据。</a:t>
            </a:r>
            <a:endParaRPr lang="zh-CN" altLang="en-US" sz="2400" dirty="0"/>
          </a:p>
        </p:txBody>
      </p:sp>
      <p:pic>
        <p:nvPicPr>
          <p:cNvPr id="7" name="图片 6" descr="C:\Users\suck_dynasty\Desktop\设定1.png"/>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77482" y="1484784"/>
            <a:ext cx="2197315" cy="2932931"/>
          </a:xfrm>
          <a:prstGeom prst="rect">
            <a:avLst/>
          </a:prstGeom>
          <a:noFill/>
          <a:ln>
            <a:noFill/>
          </a:ln>
        </p:spPr>
      </p:pic>
      <p:pic>
        <p:nvPicPr>
          <p:cNvPr id="8" name="图片 7" descr="C:\Users\suck_dynasty\Desktop\设定2.png"/>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1559" y="4417715"/>
            <a:ext cx="4563237" cy="1863591"/>
          </a:xfrm>
          <a:prstGeom prst="rect">
            <a:avLst/>
          </a:prstGeom>
          <a:noFill/>
          <a:ln>
            <a:noFill/>
          </a:ln>
        </p:spPr>
      </p:pic>
      <p:pic>
        <p:nvPicPr>
          <p:cNvPr id="9" name="图片 8"/>
          <p:cNvPicPr/>
          <p:nvPr/>
        </p:nvPicPr>
        <p:blipFill>
          <a:blip r:embed="rId6" cstate="print">
            <a:extLst>
              <a:ext uri="{28A0092B-C50C-407E-A947-70E740481C1C}">
                <a14:useLocalDpi xmlns:a14="http://schemas.microsoft.com/office/drawing/2010/main" val="0"/>
              </a:ext>
            </a:extLst>
          </a:blip>
          <a:stretch>
            <a:fillRect/>
          </a:stretch>
        </p:blipFill>
        <p:spPr>
          <a:xfrm>
            <a:off x="599537" y="1528778"/>
            <a:ext cx="2357722" cy="1469298"/>
          </a:xfrm>
          <a:prstGeom prst="rect">
            <a:avLst/>
          </a:prstGeom>
        </p:spPr>
      </p:pic>
      <p:pic>
        <p:nvPicPr>
          <p:cNvPr id="10" name="Picture 2"/>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19760" y="2998076"/>
            <a:ext cx="2357722" cy="14882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图片 10" descr="C:\Users\suck_dynasty\Desktop\saveData.jpg"/>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167179" y="4417715"/>
            <a:ext cx="3365261" cy="1863591"/>
          </a:xfrm>
          <a:prstGeom prst="rect">
            <a:avLst/>
          </a:prstGeom>
          <a:noFill/>
          <a:ln>
            <a:noFill/>
          </a:ln>
        </p:spPr>
      </p:pic>
      <p:sp>
        <p:nvSpPr>
          <p:cNvPr id="13" name="TextBox 12"/>
          <p:cNvSpPr txBox="1"/>
          <p:nvPr/>
        </p:nvSpPr>
        <p:spPr>
          <a:xfrm>
            <a:off x="507732" y="6218148"/>
            <a:ext cx="823908" cy="523220"/>
          </a:xfrm>
          <a:prstGeom prst="rect">
            <a:avLst/>
          </a:prstGeom>
          <a:noFill/>
        </p:spPr>
        <p:txBody>
          <a:bodyPr wrap="square" rtlCol="0">
            <a:spAutoFit/>
          </a:bodyPr>
          <a:lstStyle/>
          <a:p>
            <a:r>
              <a:rPr lang="en-US" altLang="zh-CN" sz="2800" b="1" dirty="0" smtClean="0"/>
              <a:t>15</a:t>
            </a:r>
            <a:endParaRPr lang="zh-CN" altLang="en-US" sz="2800" b="1" dirty="0"/>
          </a:p>
        </p:txBody>
      </p:sp>
    </p:spTree>
    <p:extLst>
      <p:ext uri="{BB962C8B-B14F-4D97-AF65-F5344CB8AC3E}">
        <p14:creationId xmlns:p14="http://schemas.microsoft.com/office/powerpoint/2010/main" val="192718942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2303748" y="32957"/>
            <a:ext cx="4832642" cy="369332"/>
          </a:xfrm>
          <a:prstGeom prst="rect">
            <a:avLst/>
          </a:prstGeom>
          <a:noFill/>
        </p:spPr>
        <p:txBody>
          <a:bodyPr wrap="square" rtlCol="0">
            <a:spAutoFit/>
          </a:bodyPr>
          <a:lstStyle/>
          <a:p>
            <a:r>
              <a:rPr lang="zh-CN" altLang="en-US" dirty="0" smtClean="0"/>
              <a:t>系统</a:t>
            </a:r>
            <a:r>
              <a:rPr lang="zh-CN" altLang="en-US" dirty="0"/>
              <a:t>实现（持续进行的步态</a:t>
            </a:r>
            <a:r>
              <a:rPr lang="zh-CN" altLang="en-US" dirty="0" smtClean="0"/>
              <a:t>分析）</a:t>
            </a:r>
            <a:endParaRPr lang="zh-CN" altLang="en-US" dirty="0"/>
          </a:p>
        </p:txBody>
      </p:sp>
      <p:sp>
        <p:nvSpPr>
          <p:cNvPr id="8" name="TextBox 7"/>
          <p:cNvSpPr txBox="1"/>
          <p:nvPr/>
        </p:nvSpPr>
        <p:spPr>
          <a:xfrm>
            <a:off x="357215" y="908720"/>
            <a:ext cx="3960440" cy="1200329"/>
          </a:xfrm>
          <a:prstGeom prst="rect">
            <a:avLst/>
          </a:prstGeom>
          <a:noFill/>
        </p:spPr>
        <p:txBody>
          <a:bodyPr wrap="square" rtlCol="0">
            <a:spAutoFit/>
          </a:bodyPr>
          <a:lstStyle/>
          <a:p>
            <a:r>
              <a:rPr lang="en-US" altLang="zh-CN" sz="2400" dirty="0">
                <a:solidFill>
                  <a:srgbClr val="FF0000"/>
                </a:solidFill>
              </a:rPr>
              <a:t>FIFO</a:t>
            </a:r>
            <a:r>
              <a:rPr lang="zh-CN" altLang="en-US" sz="2400" smtClean="0">
                <a:solidFill>
                  <a:srgbClr val="FF0000"/>
                </a:solidFill>
              </a:rPr>
              <a:t>缓冲区（一种滑动</a:t>
            </a:r>
            <a:r>
              <a:rPr lang="zh-CN" altLang="en-US" sz="2400" dirty="0" smtClean="0">
                <a:solidFill>
                  <a:srgbClr val="FF0000"/>
                </a:solidFill>
              </a:rPr>
              <a:t>窗口）</a:t>
            </a:r>
            <a:endParaRPr lang="en-US" altLang="zh-CN" sz="2400" dirty="0" smtClean="0">
              <a:solidFill>
                <a:srgbClr val="FF0000"/>
              </a:solidFill>
            </a:endParaRPr>
          </a:p>
          <a:p>
            <a:r>
              <a:rPr lang="zh-CN" altLang="en-US" sz="2400" dirty="0" smtClean="0"/>
              <a:t>消除数据不完整的过程进行的持续计算</a:t>
            </a:r>
          </a:p>
        </p:txBody>
      </p:sp>
      <p:pic>
        <p:nvPicPr>
          <p:cNvPr id="3074" name="Picture 2" descr="C:\Users\suck_dynasty\Desktop\定位轨迹透明背景.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2123728" y="579109"/>
            <a:ext cx="6696744" cy="306591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C:\Users\suck_dynasty\Desktop\答辩PPT以及其他资源\方法对比.gif"/>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5370657" y="3335303"/>
            <a:ext cx="3449815" cy="2541969"/>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507732" y="6218148"/>
            <a:ext cx="823908" cy="523220"/>
          </a:xfrm>
          <a:prstGeom prst="rect">
            <a:avLst/>
          </a:prstGeom>
          <a:noFill/>
        </p:spPr>
        <p:txBody>
          <a:bodyPr wrap="square" rtlCol="0">
            <a:spAutoFit/>
          </a:bodyPr>
          <a:lstStyle/>
          <a:p>
            <a:r>
              <a:rPr lang="en-US" altLang="zh-CN" sz="2800" b="1" dirty="0" smtClean="0"/>
              <a:t>16</a:t>
            </a:r>
            <a:endParaRPr lang="zh-CN" altLang="en-US" sz="2800" b="1" dirty="0"/>
          </a:p>
        </p:txBody>
      </p:sp>
      <p:pic>
        <p:nvPicPr>
          <p:cNvPr id="1026" name="Picture 2" descr="C:\Users\suck_dynasty\Desktop\加窗.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3212" y="2492895"/>
            <a:ext cx="4590539" cy="33624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045998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2915816" y="32957"/>
            <a:ext cx="4656134" cy="369332"/>
          </a:xfrm>
          <a:prstGeom prst="rect">
            <a:avLst/>
          </a:prstGeom>
          <a:noFill/>
        </p:spPr>
        <p:txBody>
          <a:bodyPr wrap="square" rtlCol="0">
            <a:spAutoFit/>
          </a:bodyPr>
          <a:lstStyle/>
          <a:p>
            <a:r>
              <a:rPr lang="zh-CN" altLang="en-US" dirty="0"/>
              <a:t>步长</a:t>
            </a:r>
            <a:r>
              <a:rPr lang="zh-CN" altLang="en-US" dirty="0" smtClean="0"/>
              <a:t>估计（</a:t>
            </a:r>
            <a:r>
              <a:rPr lang="en-US" altLang="zh-CN" dirty="0" smtClean="0"/>
              <a:t>2% with Scarlet method</a:t>
            </a:r>
            <a:r>
              <a:rPr lang="zh-CN" altLang="en-US" dirty="0" smtClean="0"/>
              <a:t>）</a:t>
            </a:r>
            <a:endParaRPr lang="zh-CN" altLang="en-US" dirty="0"/>
          </a:p>
        </p:txBody>
      </p:sp>
      <p:pic>
        <p:nvPicPr>
          <p:cNvPr id="15" name="图片 14" descr="C:\Users\suck_dynasty\Desktop\SL2.png"/>
          <p:cNvPicPr/>
          <p:nvPr/>
        </p:nvPicPr>
        <p:blipFill>
          <a:blip r:embed="rId3">
            <a:extLst>
              <a:ext uri="{28A0092B-C50C-407E-A947-70E740481C1C}">
                <a14:useLocalDpi xmlns:a14="http://schemas.microsoft.com/office/drawing/2010/main" val="0"/>
              </a:ext>
            </a:extLst>
          </a:blip>
          <a:srcRect/>
          <a:stretch>
            <a:fillRect/>
          </a:stretch>
        </p:blipFill>
        <p:spPr bwMode="auto">
          <a:xfrm>
            <a:off x="1043608" y="3068960"/>
            <a:ext cx="7464446" cy="3168352"/>
          </a:xfrm>
          <a:prstGeom prst="rect">
            <a:avLst/>
          </a:prstGeom>
          <a:noFill/>
          <a:ln>
            <a:noFill/>
          </a:ln>
        </p:spPr>
      </p:pic>
      <p:pic>
        <p:nvPicPr>
          <p:cNvPr id="16" name="图片 15" descr="C:\Users\suck_dynasty\Desktop\一个测试.png"/>
          <p:cNvPicPr/>
          <p:nvPr/>
        </p:nvPicPr>
        <p:blipFill>
          <a:blip r:embed="rId4">
            <a:extLst>
              <a:ext uri="{28A0092B-C50C-407E-A947-70E740481C1C}">
                <a14:useLocalDpi xmlns:a14="http://schemas.microsoft.com/office/drawing/2010/main" val="0"/>
              </a:ext>
            </a:extLst>
          </a:blip>
          <a:srcRect/>
          <a:stretch>
            <a:fillRect/>
          </a:stretch>
        </p:blipFill>
        <p:spPr bwMode="auto">
          <a:xfrm>
            <a:off x="4211960" y="692696"/>
            <a:ext cx="4296094" cy="2232248"/>
          </a:xfrm>
          <a:prstGeom prst="rect">
            <a:avLst/>
          </a:prstGeom>
          <a:noFill/>
          <a:ln>
            <a:noFill/>
          </a:ln>
        </p:spPr>
      </p:pic>
      <p:pic>
        <p:nvPicPr>
          <p:cNvPr id="17" name="图片 16" descr="C:\Users\suck_dynasty\Desktop\地砖2.png"/>
          <p:cNvPicPr/>
          <p:nvPr/>
        </p:nvPicPr>
        <p:blipFill>
          <a:blip r:embed="rId5">
            <a:extLst>
              <a:ext uri="{28A0092B-C50C-407E-A947-70E740481C1C}">
                <a14:useLocalDpi xmlns:a14="http://schemas.microsoft.com/office/drawing/2010/main" val="0"/>
              </a:ext>
            </a:extLst>
          </a:blip>
          <a:srcRect/>
          <a:stretch>
            <a:fillRect/>
          </a:stretch>
        </p:blipFill>
        <p:spPr bwMode="auto">
          <a:xfrm>
            <a:off x="1043608" y="676612"/>
            <a:ext cx="2592288" cy="2232248"/>
          </a:xfrm>
          <a:prstGeom prst="rect">
            <a:avLst/>
          </a:prstGeom>
          <a:noFill/>
          <a:ln>
            <a:noFill/>
          </a:ln>
        </p:spPr>
      </p:pic>
      <p:sp>
        <p:nvSpPr>
          <p:cNvPr id="6" name="TextBox 5"/>
          <p:cNvSpPr txBox="1"/>
          <p:nvPr/>
        </p:nvSpPr>
        <p:spPr>
          <a:xfrm>
            <a:off x="507732" y="6218148"/>
            <a:ext cx="823908" cy="523220"/>
          </a:xfrm>
          <a:prstGeom prst="rect">
            <a:avLst/>
          </a:prstGeom>
          <a:noFill/>
        </p:spPr>
        <p:txBody>
          <a:bodyPr wrap="square" rtlCol="0">
            <a:spAutoFit/>
          </a:bodyPr>
          <a:lstStyle/>
          <a:p>
            <a:r>
              <a:rPr lang="en-US" altLang="zh-CN" sz="2800" b="1" dirty="0" smtClean="0"/>
              <a:t>17</a:t>
            </a:r>
            <a:endParaRPr lang="zh-CN" altLang="en-US" sz="2800" b="1" dirty="0"/>
          </a:p>
        </p:txBody>
      </p:sp>
    </p:spTree>
    <p:extLst>
      <p:ext uri="{BB962C8B-B14F-4D97-AF65-F5344CB8AC3E}">
        <p14:creationId xmlns:p14="http://schemas.microsoft.com/office/powerpoint/2010/main" val="93471788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3851920" y="32957"/>
            <a:ext cx="2304256" cy="369332"/>
          </a:xfrm>
          <a:prstGeom prst="rect">
            <a:avLst/>
          </a:prstGeom>
          <a:noFill/>
        </p:spPr>
        <p:txBody>
          <a:bodyPr wrap="square" rtlCol="0">
            <a:spAutoFit/>
          </a:bodyPr>
          <a:lstStyle/>
          <a:p>
            <a:r>
              <a:rPr lang="zh-CN" altLang="en-US" b="1" dirty="0" smtClean="0"/>
              <a:t>流程方法对比</a:t>
            </a:r>
            <a:endParaRPr lang="zh-CN" altLang="en-US" b="1" dirty="0"/>
          </a:p>
        </p:txBody>
      </p:sp>
      <p:pic>
        <p:nvPicPr>
          <p:cNvPr id="12" name="图片 11"/>
          <p:cNvPicPr/>
          <p:nvPr/>
        </p:nvPicPr>
        <p:blipFill>
          <a:blip r:embed="rId3">
            <a:extLst>
              <a:ext uri="{28A0092B-C50C-407E-A947-70E740481C1C}">
                <a14:useLocalDpi xmlns:a14="http://schemas.microsoft.com/office/drawing/2010/main" val="0"/>
              </a:ext>
            </a:extLst>
          </a:blip>
          <a:stretch>
            <a:fillRect/>
          </a:stretch>
        </p:blipFill>
        <p:spPr>
          <a:xfrm>
            <a:off x="81476" y="3556796"/>
            <a:ext cx="4561617" cy="2858354"/>
          </a:xfrm>
          <a:prstGeom prst="rect">
            <a:avLst/>
          </a:prstGeom>
        </p:spPr>
      </p:pic>
      <p:pic>
        <p:nvPicPr>
          <p:cNvPr id="18" name="图片 17" descr="C:\Users\suck_dynasty\Desktop\stepDetection.png"/>
          <p:cNvPicPr/>
          <p:nvPr/>
        </p:nvPicPr>
        <p:blipFill>
          <a:blip r:embed="rId4">
            <a:extLst>
              <a:ext uri="{28A0092B-C50C-407E-A947-70E740481C1C}">
                <a14:useLocalDpi xmlns:a14="http://schemas.microsoft.com/office/drawing/2010/main" val="0"/>
              </a:ext>
            </a:extLst>
          </a:blip>
          <a:srcRect/>
          <a:stretch>
            <a:fillRect/>
          </a:stretch>
        </p:blipFill>
        <p:spPr bwMode="auto">
          <a:xfrm>
            <a:off x="4502130" y="491210"/>
            <a:ext cx="4600479" cy="3513854"/>
          </a:xfrm>
          <a:prstGeom prst="rect">
            <a:avLst/>
          </a:prstGeom>
          <a:noFill/>
          <a:ln>
            <a:noFill/>
          </a:ln>
        </p:spPr>
      </p:pic>
      <p:pic>
        <p:nvPicPr>
          <p:cNvPr id="19" name="图片 18" descr="C:\Users\suck_dynasty\Desktop\Filter2.png"/>
          <p:cNvPicPr/>
          <p:nvPr/>
        </p:nvPicPr>
        <p:blipFill>
          <a:blip r:embed="rId5">
            <a:extLst>
              <a:ext uri="{28A0092B-C50C-407E-A947-70E740481C1C}">
                <a14:useLocalDpi xmlns:a14="http://schemas.microsoft.com/office/drawing/2010/main" val="0"/>
              </a:ext>
            </a:extLst>
          </a:blip>
          <a:srcRect/>
          <a:stretch>
            <a:fillRect/>
          </a:stretch>
        </p:blipFill>
        <p:spPr bwMode="auto">
          <a:xfrm>
            <a:off x="129777" y="513977"/>
            <a:ext cx="4442223" cy="3024336"/>
          </a:xfrm>
          <a:prstGeom prst="rect">
            <a:avLst/>
          </a:prstGeom>
          <a:noFill/>
          <a:ln>
            <a:noFill/>
          </a:ln>
        </p:spPr>
      </p:pic>
      <p:sp>
        <p:nvSpPr>
          <p:cNvPr id="7" name="TextBox 6"/>
          <p:cNvSpPr txBox="1"/>
          <p:nvPr/>
        </p:nvSpPr>
        <p:spPr>
          <a:xfrm>
            <a:off x="507732" y="6218148"/>
            <a:ext cx="823908" cy="523220"/>
          </a:xfrm>
          <a:prstGeom prst="rect">
            <a:avLst/>
          </a:prstGeom>
          <a:noFill/>
        </p:spPr>
        <p:txBody>
          <a:bodyPr wrap="square" rtlCol="0">
            <a:spAutoFit/>
          </a:bodyPr>
          <a:lstStyle/>
          <a:p>
            <a:r>
              <a:rPr lang="en-US" altLang="zh-CN" sz="2800" b="1" dirty="0" smtClean="0"/>
              <a:t>18</a:t>
            </a:r>
            <a:endParaRPr lang="zh-CN" altLang="en-US" sz="2800" b="1" dirty="0"/>
          </a:p>
        </p:txBody>
      </p:sp>
      <p:pic>
        <p:nvPicPr>
          <p:cNvPr id="8" name="图片 7" descr="C:\Users\suck_dynasty\Desktop\方向带单位.png"/>
          <p:cNvPicPr/>
          <p:nvPr/>
        </p:nvPicPr>
        <p:blipFill>
          <a:blip r:embed="rId6">
            <a:extLst>
              <a:ext uri="{28A0092B-C50C-407E-A947-70E740481C1C}">
                <a14:useLocalDpi xmlns:a14="http://schemas.microsoft.com/office/drawing/2010/main" val="0"/>
              </a:ext>
            </a:extLst>
          </a:blip>
          <a:srcRect/>
          <a:stretch>
            <a:fillRect/>
          </a:stretch>
        </p:blipFill>
        <p:spPr bwMode="auto">
          <a:xfrm>
            <a:off x="4643094" y="4005064"/>
            <a:ext cx="4283968" cy="2448272"/>
          </a:xfrm>
          <a:prstGeom prst="rect">
            <a:avLst/>
          </a:prstGeom>
          <a:noFill/>
          <a:ln>
            <a:noFill/>
          </a:ln>
        </p:spPr>
      </p:pic>
    </p:spTree>
    <p:extLst>
      <p:ext uri="{BB962C8B-B14F-4D97-AF65-F5344CB8AC3E}">
        <p14:creationId xmlns:p14="http://schemas.microsoft.com/office/powerpoint/2010/main" val="304080982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3779912" y="116632"/>
            <a:ext cx="2520280" cy="369332"/>
          </a:xfrm>
          <a:prstGeom prst="rect">
            <a:avLst/>
          </a:prstGeom>
          <a:noFill/>
        </p:spPr>
        <p:txBody>
          <a:bodyPr wrap="square" rtlCol="0">
            <a:spAutoFit/>
          </a:bodyPr>
          <a:lstStyle/>
          <a:p>
            <a:r>
              <a:rPr lang="zh-CN" altLang="en-US" b="1" dirty="0" smtClean="0"/>
              <a:t>问题抛出</a:t>
            </a:r>
            <a:endParaRPr lang="zh-CN" altLang="en-US" b="1" dirty="0"/>
          </a:p>
        </p:txBody>
      </p:sp>
      <p:pic>
        <p:nvPicPr>
          <p:cNvPr id="9" name="图片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1412" y="4077072"/>
            <a:ext cx="3676592" cy="1948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图片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8714" y="1481437"/>
            <a:ext cx="3689290" cy="23064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10"/>
          <p:cNvSpPr txBox="1"/>
          <p:nvPr/>
        </p:nvSpPr>
        <p:spPr>
          <a:xfrm>
            <a:off x="889662" y="666699"/>
            <a:ext cx="7940735" cy="461665"/>
          </a:xfrm>
          <a:prstGeom prst="rect">
            <a:avLst/>
          </a:prstGeom>
          <a:noFill/>
        </p:spPr>
        <p:txBody>
          <a:bodyPr wrap="square" rtlCol="0">
            <a:spAutoFit/>
          </a:bodyPr>
          <a:lstStyle/>
          <a:p>
            <a:r>
              <a:rPr lang="zh-CN" altLang="en-US" sz="2400" dirty="0" smtClean="0"/>
              <a:t>如何在没有基础设施的情况下如何进行室内空间的定位？</a:t>
            </a:r>
            <a:endParaRPr lang="zh-CN" altLang="en-US" sz="2400" dirty="0"/>
          </a:p>
        </p:txBody>
      </p:sp>
      <p:sp>
        <p:nvSpPr>
          <p:cNvPr id="2" name="TextBox 1"/>
          <p:cNvSpPr txBox="1"/>
          <p:nvPr/>
        </p:nvSpPr>
        <p:spPr>
          <a:xfrm>
            <a:off x="507732" y="6218148"/>
            <a:ext cx="535876" cy="523220"/>
          </a:xfrm>
          <a:prstGeom prst="rect">
            <a:avLst/>
          </a:prstGeom>
          <a:noFill/>
        </p:spPr>
        <p:txBody>
          <a:bodyPr wrap="square" rtlCol="0">
            <a:spAutoFit/>
          </a:bodyPr>
          <a:lstStyle/>
          <a:p>
            <a:r>
              <a:rPr lang="en-US" altLang="zh-CN" sz="2800" b="1" dirty="0" smtClean="0"/>
              <a:t>1</a:t>
            </a:r>
            <a:endParaRPr lang="zh-CN" altLang="en-US" sz="2800" b="1" dirty="0"/>
          </a:p>
        </p:txBody>
      </p:sp>
      <p:pic>
        <p:nvPicPr>
          <p:cNvPr id="1027" name="Picture 3" descr="C:\Users\suck_dynasty\Desktop\图片4.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48925" y="4089009"/>
            <a:ext cx="3681412" cy="194468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Users\suck_dynasty\Desktop\图片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48925" y="1305737"/>
            <a:ext cx="4243088" cy="26578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283168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3805284" y="0"/>
            <a:ext cx="3024336" cy="369332"/>
          </a:xfrm>
          <a:prstGeom prst="rect">
            <a:avLst/>
          </a:prstGeom>
          <a:noFill/>
        </p:spPr>
        <p:txBody>
          <a:bodyPr wrap="square" rtlCol="0">
            <a:spAutoFit/>
          </a:bodyPr>
          <a:lstStyle/>
          <a:p>
            <a:r>
              <a:rPr lang="zh-CN" altLang="en-US" b="1" dirty="0" smtClean="0"/>
              <a:t>定位实验</a:t>
            </a:r>
            <a:endParaRPr lang="zh-CN" altLang="en-US" b="1" dirty="0"/>
          </a:p>
        </p:txBody>
      </p:sp>
      <p:pic>
        <p:nvPicPr>
          <p:cNvPr id="7" name="图片 6" descr="C:\Users\suck_dynasty\Desktop\在一个屋子里各个方向走二十六步-201711161023.png"/>
          <p:cNvPicPr/>
          <p:nvPr/>
        </p:nvPicPr>
        <p:blipFill>
          <a:blip r:embed="rId3">
            <a:extLst>
              <a:ext uri="{28A0092B-C50C-407E-A947-70E740481C1C}">
                <a14:useLocalDpi xmlns:a14="http://schemas.microsoft.com/office/drawing/2010/main" val="0"/>
              </a:ext>
            </a:extLst>
          </a:blip>
          <a:srcRect/>
          <a:stretch>
            <a:fillRect/>
          </a:stretch>
        </p:blipFill>
        <p:spPr bwMode="auto">
          <a:xfrm>
            <a:off x="669256" y="578615"/>
            <a:ext cx="4334792" cy="2615838"/>
          </a:xfrm>
          <a:prstGeom prst="rect">
            <a:avLst/>
          </a:prstGeom>
          <a:noFill/>
          <a:ln>
            <a:noFill/>
          </a:ln>
        </p:spPr>
      </p:pic>
      <p:sp>
        <p:nvSpPr>
          <p:cNvPr id="2" name="TextBox 1"/>
          <p:cNvSpPr txBox="1"/>
          <p:nvPr/>
        </p:nvSpPr>
        <p:spPr>
          <a:xfrm>
            <a:off x="529116" y="3184773"/>
            <a:ext cx="4834971" cy="2308324"/>
          </a:xfrm>
          <a:prstGeom prst="rect">
            <a:avLst/>
          </a:prstGeom>
          <a:noFill/>
        </p:spPr>
        <p:txBody>
          <a:bodyPr wrap="square" rtlCol="0">
            <a:spAutoFit/>
          </a:bodyPr>
          <a:lstStyle/>
          <a:p>
            <a:r>
              <a:rPr lang="zh-CN" altLang="en-US" sz="2400" dirty="0" smtClean="0"/>
              <a:t>总移动长度</a:t>
            </a:r>
            <a:r>
              <a:rPr lang="en-US" altLang="zh-CN" sz="2400" dirty="0" smtClean="0"/>
              <a:t>65</a:t>
            </a:r>
            <a:r>
              <a:rPr lang="zh-CN" altLang="en-US" sz="2400" dirty="0" smtClean="0"/>
              <a:t>米</a:t>
            </a:r>
            <a:endParaRPr lang="en-US" altLang="zh-CN" sz="2400" dirty="0" smtClean="0"/>
          </a:p>
          <a:p>
            <a:r>
              <a:rPr lang="zh-CN" altLang="zh-CN" sz="2400" dirty="0" smtClean="0"/>
              <a:t>累积误差</a:t>
            </a:r>
            <a:r>
              <a:rPr lang="zh-CN" altLang="zh-CN" sz="2400" dirty="0"/>
              <a:t>约为</a:t>
            </a:r>
            <a:r>
              <a:rPr lang="en-US" altLang="zh-CN" sz="2400" dirty="0"/>
              <a:t>2.13</a:t>
            </a:r>
            <a:r>
              <a:rPr lang="zh-CN" altLang="zh-CN" sz="2400" dirty="0" smtClean="0"/>
              <a:t>米</a:t>
            </a:r>
            <a:endParaRPr lang="en-US" altLang="zh-CN" sz="2400" dirty="0"/>
          </a:p>
          <a:p>
            <a:r>
              <a:rPr lang="zh-CN" altLang="zh-CN" sz="2400" dirty="0" smtClean="0"/>
              <a:t>因转向</a:t>
            </a:r>
            <a:r>
              <a:rPr lang="zh-CN" altLang="zh-CN" sz="2400" dirty="0"/>
              <a:t>导致的累积误差</a:t>
            </a:r>
            <a:r>
              <a:rPr lang="zh-CN" altLang="zh-CN" sz="2400" dirty="0" smtClean="0"/>
              <a:t>约</a:t>
            </a:r>
            <a:r>
              <a:rPr lang="en-US" altLang="zh-CN" sz="2400" dirty="0" smtClean="0"/>
              <a:t>1.03</a:t>
            </a:r>
            <a:r>
              <a:rPr lang="zh-CN" altLang="zh-CN" sz="2400" dirty="0" smtClean="0"/>
              <a:t>米</a:t>
            </a:r>
            <a:endParaRPr lang="en-US" altLang="zh-CN" sz="2400" dirty="0" smtClean="0"/>
          </a:p>
          <a:p>
            <a:endParaRPr lang="en-US" altLang="zh-CN" sz="2400" dirty="0" smtClean="0"/>
          </a:p>
          <a:p>
            <a:r>
              <a:rPr lang="zh-CN" altLang="en-US" sz="2400" dirty="0" smtClean="0"/>
              <a:t>转向偏移解决</a:t>
            </a:r>
            <a:r>
              <a:rPr lang="zh-CN" altLang="en-US" sz="2400" dirty="0"/>
              <a:t>方法：</a:t>
            </a:r>
            <a:endParaRPr lang="en-US" altLang="zh-CN" sz="2400" dirty="0"/>
          </a:p>
          <a:p>
            <a:r>
              <a:rPr lang="zh-CN" altLang="en-US" sz="2400" dirty="0" smtClean="0"/>
              <a:t>转向超过</a:t>
            </a:r>
            <a:r>
              <a:rPr lang="en-US" altLang="zh-CN" sz="2400" dirty="0" smtClean="0">
                <a:solidFill>
                  <a:srgbClr val="FF0000"/>
                </a:solidFill>
              </a:rPr>
              <a:t>60</a:t>
            </a:r>
            <a:r>
              <a:rPr lang="zh-CN" altLang="en-US" sz="2400" dirty="0" smtClean="0"/>
              <a:t>度这</a:t>
            </a:r>
            <a:r>
              <a:rPr lang="zh-CN" altLang="en-US" sz="2400" dirty="0"/>
              <a:t>一</a:t>
            </a:r>
            <a:r>
              <a:rPr lang="zh-CN" altLang="en-US" sz="2400" dirty="0" smtClean="0"/>
              <a:t>步步</a:t>
            </a:r>
            <a:r>
              <a:rPr lang="zh-CN" altLang="en-US" sz="2400" dirty="0"/>
              <a:t>长</a:t>
            </a:r>
            <a:r>
              <a:rPr lang="zh-CN" altLang="en-US" sz="2400" dirty="0" smtClean="0"/>
              <a:t>缩减</a:t>
            </a:r>
            <a:r>
              <a:rPr lang="en-US" altLang="zh-CN" sz="2400" dirty="0">
                <a:solidFill>
                  <a:srgbClr val="FF0000"/>
                </a:solidFill>
              </a:rPr>
              <a:t>60</a:t>
            </a:r>
            <a:r>
              <a:rPr lang="en-US" altLang="zh-CN" sz="2400" dirty="0" smtClean="0">
                <a:solidFill>
                  <a:srgbClr val="FF0000"/>
                </a:solidFill>
              </a:rPr>
              <a:t>%</a:t>
            </a:r>
            <a:endParaRPr lang="zh-CN" altLang="en-US" sz="2400" dirty="0">
              <a:solidFill>
                <a:srgbClr val="FF0000"/>
              </a:solidFill>
            </a:endParaRPr>
          </a:p>
        </p:txBody>
      </p:sp>
      <p:pic>
        <p:nvPicPr>
          <p:cNvPr id="9" name="图片 8" descr="C:\Users\suck_dynasty\Desktop\往复行走实验.png"/>
          <p:cNvPicPr/>
          <p:nvPr/>
        </p:nvPicPr>
        <p:blipFill>
          <a:blip r:embed="rId4">
            <a:extLst>
              <a:ext uri="{28A0092B-C50C-407E-A947-70E740481C1C}">
                <a14:useLocalDpi xmlns:a14="http://schemas.microsoft.com/office/drawing/2010/main" val="0"/>
              </a:ext>
            </a:extLst>
          </a:blip>
          <a:srcRect/>
          <a:stretch>
            <a:fillRect/>
          </a:stretch>
        </p:blipFill>
        <p:spPr bwMode="auto">
          <a:xfrm>
            <a:off x="5220072" y="559134"/>
            <a:ext cx="3240360" cy="2725850"/>
          </a:xfrm>
          <a:prstGeom prst="rect">
            <a:avLst/>
          </a:prstGeom>
          <a:noFill/>
          <a:ln>
            <a:noFill/>
          </a:ln>
        </p:spPr>
      </p:pic>
      <p:pic>
        <p:nvPicPr>
          <p:cNvPr id="10" name="图片 9" descr="C:\Users\suck_dynasty\Desktop\turningOffset.png"/>
          <p:cNvPicPr/>
          <p:nvPr/>
        </p:nvPicPr>
        <p:blipFill>
          <a:blip r:embed="rId5">
            <a:extLst>
              <a:ext uri="{28A0092B-C50C-407E-A947-70E740481C1C}">
                <a14:useLocalDpi xmlns:a14="http://schemas.microsoft.com/office/drawing/2010/main" val="0"/>
              </a:ext>
            </a:extLst>
          </a:blip>
          <a:srcRect/>
          <a:stretch>
            <a:fillRect/>
          </a:stretch>
        </p:blipFill>
        <p:spPr bwMode="auto">
          <a:xfrm>
            <a:off x="5220072" y="3415354"/>
            <a:ext cx="3240360" cy="2677942"/>
          </a:xfrm>
          <a:prstGeom prst="rect">
            <a:avLst/>
          </a:prstGeom>
          <a:noFill/>
          <a:ln>
            <a:noFill/>
          </a:ln>
        </p:spPr>
      </p:pic>
      <p:sp>
        <p:nvSpPr>
          <p:cNvPr id="8" name="TextBox 7"/>
          <p:cNvSpPr txBox="1"/>
          <p:nvPr/>
        </p:nvSpPr>
        <p:spPr>
          <a:xfrm>
            <a:off x="507732" y="6218148"/>
            <a:ext cx="823908" cy="523220"/>
          </a:xfrm>
          <a:prstGeom prst="rect">
            <a:avLst/>
          </a:prstGeom>
          <a:noFill/>
        </p:spPr>
        <p:txBody>
          <a:bodyPr wrap="square" rtlCol="0">
            <a:spAutoFit/>
          </a:bodyPr>
          <a:lstStyle/>
          <a:p>
            <a:r>
              <a:rPr lang="en-US" altLang="zh-CN" sz="2800" b="1" dirty="0" smtClean="0"/>
              <a:t>19</a:t>
            </a:r>
            <a:endParaRPr lang="zh-CN" altLang="en-US" sz="2800" b="1" dirty="0"/>
          </a:p>
        </p:txBody>
      </p:sp>
    </p:spTree>
    <p:extLst>
      <p:ext uri="{BB962C8B-B14F-4D97-AF65-F5344CB8AC3E}">
        <p14:creationId xmlns:p14="http://schemas.microsoft.com/office/powerpoint/2010/main" val="315214326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3131840" y="32957"/>
            <a:ext cx="3024336" cy="369332"/>
          </a:xfrm>
          <a:prstGeom prst="rect">
            <a:avLst/>
          </a:prstGeom>
          <a:noFill/>
        </p:spPr>
        <p:txBody>
          <a:bodyPr wrap="square" rtlCol="0">
            <a:spAutoFit/>
          </a:bodyPr>
          <a:lstStyle/>
          <a:p>
            <a:r>
              <a:rPr lang="zh-CN" altLang="en-US" b="1" dirty="0" smtClean="0"/>
              <a:t>行为判断实验</a:t>
            </a:r>
            <a:endParaRPr lang="zh-CN" altLang="en-US" b="1" dirty="0"/>
          </a:p>
        </p:txBody>
      </p:sp>
      <p:graphicFrame>
        <p:nvGraphicFramePr>
          <p:cNvPr id="2" name="表格 1"/>
          <p:cNvGraphicFramePr>
            <a:graphicFrameLocks noGrp="1"/>
          </p:cNvGraphicFramePr>
          <p:nvPr>
            <p:extLst>
              <p:ext uri="{D42A27DB-BD31-4B8C-83A1-F6EECF244321}">
                <p14:modId xmlns:p14="http://schemas.microsoft.com/office/powerpoint/2010/main" val="1053139881"/>
              </p:ext>
            </p:extLst>
          </p:nvPr>
        </p:nvGraphicFramePr>
        <p:xfrm>
          <a:off x="5148064" y="764704"/>
          <a:ext cx="3888432" cy="5466257"/>
        </p:xfrm>
        <a:graphic>
          <a:graphicData uri="http://schemas.openxmlformats.org/drawingml/2006/table">
            <a:tbl>
              <a:tblPr firstRow="1" firstCol="1" bandRow="1">
                <a:tableStyleId>{5C22544A-7EE6-4342-B048-85BDC9FD1C3A}</a:tableStyleId>
              </a:tblPr>
              <a:tblGrid>
                <a:gridCol w="2613384"/>
                <a:gridCol w="1275048"/>
              </a:tblGrid>
              <a:tr h="795841">
                <a:tc>
                  <a:txBody>
                    <a:bodyPr/>
                    <a:lstStyle/>
                    <a:p>
                      <a:pPr indent="355600" algn="l">
                        <a:lnSpc>
                          <a:spcPts val="1700"/>
                        </a:lnSpc>
                        <a:spcAft>
                          <a:spcPts val="0"/>
                        </a:spcAft>
                      </a:pPr>
                      <a:r>
                        <a:rPr lang="en-US" sz="1050" kern="100" dirty="0">
                          <a:effectLst/>
                        </a:rPr>
                        <a:t>         </a:t>
                      </a:r>
                      <a:r>
                        <a:rPr lang="zh-CN" sz="1050" kern="100" dirty="0">
                          <a:effectLst/>
                        </a:rPr>
                        <a:t>特征向量</a:t>
                      </a:r>
                      <a:endParaRPr lang="zh-CN" sz="1200" kern="100" dirty="0">
                        <a:effectLst/>
                        <a:latin typeface="Times New Roman"/>
                        <a:ea typeface="宋体"/>
                      </a:endParaRPr>
                    </a:p>
                  </a:txBody>
                  <a:tcPr marL="68580" marR="68580" marT="0" marB="0" anchor="ctr"/>
                </a:tc>
                <a:tc>
                  <a:txBody>
                    <a:bodyPr/>
                    <a:lstStyle/>
                    <a:p>
                      <a:pPr indent="355600" algn="l">
                        <a:lnSpc>
                          <a:spcPts val="1700"/>
                        </a:lnSpc>
                        <a:spcAft>
                          <a:spcPts val="0"/>
                        </a:spcAft>
                      </a:pPr>
                      <a:r>
                        <a:rPr lang="zh-CN" sz="1050" kern="100" dirty="0" smtClean="0">
                          <a:effectLst/>
                        </a:rPr>
                        <a:t>准确率</a:t>
                      </a:r>
                      <a:endParaRPr lang="zh-CN" sz="1200" kern="100" dirty="0">
                        <a:effectLst/>
                        <a:latin typeface="Times New Roman"/>
                        <a:ea typeface="宋体"/>
                      </a:endParaRPr>
                    </a:p>
                  </a:txBody>
                  <a:tcPr marL="68580" marR="68580" marT="0" marB="0" anchor="ctr"/>
                </a:tc>
              </a:tr>
              <a:tr h="363317">
                <a:tc>
                  <a:txBody>
                    <a:bodyPr/>
                    <a:lstStyle/>
                    <a:p>
                      <a:pPr indent="355600" algn="l">
                        <a:lnSpc>
                          <a:spcPts val="1700"/>
                        </a:lnSpc>
                        <a:spcAft>
                          <a:spcPts val="0"/>
                        </a:spcAft>
                      </a:pPr>
                      <a:r>
                        <a:rPr lang="zh-CN" sz="1050" kern="100">
                          <a:effectLst/>
                        </a:rPr>
                        <a:t>步频</a:t>
                      </a:r>
                      <a:r>
                        <a:rPr lang="en-US" sz="1050" kern="100">
                          <a:effectLst/>
                        </a:rPr>
                        <a:t>+</a:t>
                      </a:r>
                      <a:r>
                        <a:rPr lang="zh-CN" sz="1050" kern="100">
                          <a:effectLst/>
                        </a:rPr>
                        <a:t>加速度方差</a:t>
                      </a:r>
                      <a:endParaRPr lang="zh-CN" sz="1200" kern="100">
                        <a:effectLst/>
                        <a:latin typeface="Times New Roman"/>
                        <a:ea typeface="宋体"/>
                      </a:endParaRPr>
                    </a:p>
                  </a:txBody>
                  <a:tcPr marL="68580" marR="68580" marT="0" marB="0" anchor="ctr"/>
                </a:tc>
                <a:tc>
                  <a:txBody>
                    <a:bodyPr/>
                    <a:lstStyle/>
                    <a:p>
                      <a:pPr indent="355600" algn="l">
                        <a:lnSpc>
                          <a:spcPts val="1700"/>
                        </a:lnSpc>
                        <a:spcAft>
                          <a:spcPts val="0"/>
                        </a:spcAft>
                      </a:pPr>
                      <a:r>
                        <a:rPr lang="en-US" sz="1050" kern="100" dirty="0">
                          <a:effectLst/>
                        </a:rPr>
                        <a:t>0.03%</a:t>
                      </a:r>
                      <a:endParaRPr lang="zh-CN" sz="1200" kern="100" dirty="0">
                        <a:effectLst/>
                        <a:latin typeface="Times New Roman"/>
                        <a:ea typeface="宋体"/>
                      </a:endParaRPr>
                    </a:p>
                  </a:txBody>
                  <a:tcPr marL="68580" marR="68580" marT="0" marB="0" anchor="ctr"/>
                </a:tc>
              </a:tr>
              <a:tr h="525438">
                <a:tc>
                  <a:txBody>
                    <a:bodyPr/>
                    <a:lstStyle/>
                    <a:p>
                      <a:pPr indent="355600" algn="l">
                        <a:lnSpc>
                          <a:spcPts val="1700"/>
                        </a:lnSpc>
                        <a:spcAft>
                          <a:spcPts val="0"/>
                        </a:spcAft>
                      </a:pPr>
                      <a:r>
                        <a:rPr lang="zh-CN" sz="1050" kern="100" dirty="0">
                          <a:effectLst/>
                        </a:rPr>
                        <a:t>加速度</a:t>
                      </a:r>
                      <a:r>
                        <a:rPr lang="en-US" sz="1050" kern="100" dirty="0">
                          <a:effectLst/>
                        </a:rPr>
                        <a:t>+</a:t>
                      </a:r>
                      <a:r>
                        <a:rPr lang="zh-CN" sz="1050" kern="100" dirty="0">
                          <a:effectLst/>
                        </a:rPr>
                        <a:t>陀螺仪</a:t>
                      </a:r>
                      <a:r>
                        <a:rPr lang="en-US" sz="1050" kern="100" dirty="0">
                          <a:effectLst/>
                        </a:rPr>
                        <a:t>+</a:t>
                      </a:r>
                      <a:r>
                        <a:rPr lang="zh-CN" sz="1050" kern="100" dirty="0">
                          <a:effectLst/>
                        </a:rPr>
                        <a:t>加速度方差</a:t>
                      </a:r>
                      <a:endParaRPr lang="zh-CN" sz="1200" kern="100" dirty="0">
                        <a:effectLst/>
                        <a:latin typeface="Times New Roman"/>
                        <a:ea typeface="宋体"/>
                      </a:endParaRPr>
                    </a:p>
                  </a:txBody>
                  <a:tcPr marL="68580" marR="68580" marT="0" marB="0" anchor="ctr"/>
                </a:tc>
                <a:tc>
                  <a:txBody>
                    <a:bodyPr/>
                    <a:lstStyle/>
                    <a:p>
                      <a:pPr indent="355600" algn="l">
                        <a:lnSpc>
                          <a:spcPts val="1700"/>
                        </a:lnSpc>
                        <a:spcAft>
                          <a:spcPts val="0"/>
                        </a:spcAft>
                      </a:pPr>
                      <a:r>
                        <a:rPr lang="en-US" sz="1050" kern="100">
                          <a:effectLst/>
                        </a:rPr>
                        <a:t>23.42%</a:t>
                      </a:r>
                      <a:endParaRPr lang="zh-CN" sz="1200" kern="100">
                        <a:effectLst/>
                        <a:latin typeface="Times New Roman"/>
                        <a:ea typeface="宋体"/>
                      </a:endParaRPr>
                    </a:p>
                  </a:txBody>
                  <a:tcPr marL="68580" marR="68580" marT="0" marB="0" anchor="ctr"/>
                </a:tc>
              </a:tr>
              <a:tr h="525438">
                <a:tc>
                  <a:txBody>
                    <a:bodyPr/>
                    <a:lstStyle/>
                    <a:p>
                      <a:pPr indent="355600" algn="l">
                        <a:lnSpc>
                          <a:spcPts val="1700"/>
                        </a:lnSpc>
                        <a:spcAft>
                          <a:spcPts val="0"/>
                        </a:spcAft>
                      </a:pPr>
                      <a:r>
                        <a:rPr lang="zh-CN" sz="1050" kern="100" dirty="0">
                          <a:effectLst/>
                        </a:rPr>
                        <a:t>加速度</a:t>
                      </a:r>
                      <a:r>
                        <a:rPr lang="en-US" sz="1050" kern="100" dirty="0">
                          <a:effectLst/>
                        </a:rPr>
                        <a:t>+</a:t>
                      </a:r>
                      <a:r>
                        <a:rPr lang="zh-CN" sz="1050" kern="100" dirty="0">
                          <a:effectLst/>
                        </a:rPr>
                        <a:t>陀螺仪</a:t>
                      </a:r>
                      <a:r>
                        <a:rPr lang="en-US" sz="1050" kern="100" dirty="0">
                          <a:effectLst/>
                        </a:rPr>
                        <a:t>+</a:t>
                      </a:r>
                      <a:r>
                        <a:rPr lang="zh-CN" sz="1050" kern="100" dirty="0">
                          <a:effectLst/>
                        </a:rPr>
                        <a:t>步频</a:t>
                      </a:r>
                      <a:endParaRPr lang="zh-CN" sz="1200" kern="100" dirty="0">
                        <a:effectLst/>
                        <a:latin typeface="Times New Roman"/>
                        <a:ea typeface="宋体"/>
                      </a:endParaRPr>
                    </a:p>
                  </a:txBody>
                  <a:tcPr marL="68580" marR="68580" marT="0" marB="0" anchor="ctr"/>
                </a:tc>
                <a:tc>
                  <a:txBody>
                    <a:bodyPr/>
                    <a:lstStyle/>
                    <a:p>
                      <a:pPr indent="355600" algn="l">
                        <a:lnSpc>
                          <a:spcPts val="1700"/>
                        </a:lnSpc>
                        <a:spcAft>
                          <a:spcPts val="0"/>
                        </a:spcAft>
                      </a:pPr>
                      <a:r>
                        <a:rPr lang="en-US" sz="1050" kern="100">
                          <a:effectLst/>
                        </a:rPr>
                        <a:t>23.43%</a:t>
                      </a:r>
                      <a:endParaRPr lang="zh-CN" sz="1200" kern="100">
                        <a:effectLst/>
                        <a:latin typeface="Times New Roman"/>
                        <a:ea typeface="宋体"/>
                      </a:endParaRPr>
                    </a:p>
                  </a:txBody>
                  <a:tcPr marL="68580" marR="68580" marT="0" marB="0" anchor="ctr"/>
                </a:tc>
              </a:tr>
              <a:tr h="629033">
                <a:tc>
                  <a:txBody>
                    <a:bodyPr/>
                    <a:lstStyle/>
                    <a:p>
                      <a:pPr indent="355600" algn="l">
                        <a:lnSpc>
                          <a:spcPts val="1700"/>
                        </a:lnSpc>
                        <a:spcAft>
                          <a:spcPts val="0"/>
                        </a:spcAft>
                      </a:pPr>
                      <a:r>
                        <a:rPr lang="zh-CN" sz="1050" kern="100" dirty="0">
                          <a:effectLst/>
                        </a:rPr>
                        <a:t>加速度</a:t>
                      </a:r>
                      <a:r>
                        <a:rPr lang="en-US" sz="1050" kern="100" dirty="0">
                          <a:effectLst/>
                        </a:rPr>
                        <a:t>+</a:t>
                      </a:r>
                      <a:r>
                        <a:rPr lang="zh-CN" sz="1050" kern="100" dirty="0">
                          <a:effectLst/>
                        </a:rPr>
                        <a:t>陀螺仪</a:t>
                      </a:r>
                      <a:r>
                        <a:rPr lang="en-US" sz="1050" kern="100" dirty="0">
                          <a:effectLst/>
                        </a:rPr>
                        <a:t>+</a:t>
                      </a:r>
                      <a:r>
                        <a:rPr lang="zh-CN" sz="1050" kern="100" dirty="0">
                          <a:effectLst/>
                        </a:rPr>
                        <a:t>步频</a:t>
                      </a:r>
                      <a:r>
                        <a:rPr lang="en-US" sz="1050" kern="100" dirty="0">
                          <a:effectLst/>
                        </a:rPr>
                        <a:t>+</a:t>
                      </a:r>
                      <a:r>
                        <a:rPr lang="zh-CN" sz="1050" kern="100" dirty="0">
                          <a:effectLst/>
                        </a:rPr>
                        <a:t>加速度方差</a:t>
                      </a:r>
                      <a:endParaRPr lang="zh-CN" sz="1200" kern="100" dirty="0">
                        <a:effectLst/>
                        <a:latin typeface="Times New Roman"/>
                        <a:ea typeface="宋体"/>
                      </a:endParaRPr>
                    </a:p>
                  </a:txBody>
                  <a:tcPr marL="68580" marR="68580" marT="0" marB="0" anchor="ctr"/>
                </a:tc>
                <a:tc>
                  <a:txBody>
                    <a:bodyPr/>
                    <a:lstStyle/>
                    <a:p>
                      <a:pPr indent="355600" algn="l">
                        <a:lnSpc>
                          <a:spcPts val="1700"/>
                        </a:lnSpc>
                        <a:spcAft>
                          <a:spcPts val="0"/>
                        </a:spcAft>
                      </a:pPr>
                      <a:r>
                        <a:rPr lang="en-US" sz="1050" kern="100" dirty="0">
                          <a:effectLst/>
                        </a:rPr>
                        <a:t>51.56%</a:t>
                      </a:r>
                      <a:endParaRPr lang="zh-CN" sz="1200" kern="100" dirty="0">
                        <a:effectLst/>
                        <a:latin typeface="Times New Roman"/>
                        <a:ea typeface="宋体"/>
                      </a:endParaRPr>
                    </a:p>
                  </a:txBody>
                  <a:tcPr marL="68580" marR="68580" marT="0" marB="0" anchor="ctr"/>
                </a:tc>
              </a:tr>
              <a:tr h="525438">
                <a:tc>
                  <a:txBody>
                    <a:bodyPr/>
                    <a:lstStyle/>
                    <a:p>
                      <a:pPr indent="355600" algn="l">
                        <a:lnSpc>
                          <a:spcPts val="1700"/>
                        </a:lnSpc>
                        <a:spcAft>
                          <a:spcPts val="0"/>
                        </a:spcAft>
                      </a:pPr>
                      <a:r>
                        <a:rPr lang="zh-CN" sz="1050" kern="100">
                          <a:effectLst/>
                        </a:rPr>
                        <a:t>加速度</a:t>
                      </a:r>
                      <a:r>
                        <a:rPr lang="en-US" sz="1050" kern="100">
                          <a:effectLst/>
                        </a:rPr>
                        <a:t>+</a:t>
                      </a:r>
                      <a:r>
                        <a:rPr lang="zh-CN" sz="1050" kern="100">
                          <a:effectLst/>
                        </a:rPr>
                        <a:t>加速度方差</a:t>
                      </a:r>
                      <a:endParaRPr lang="zh-CN" sz="1200" kern="100">
                        <a:effectLst/>
                        <a:latin typeface="Times New Roman"/>
                        <a:ea typeface="宋体"/>
                      </a:endParaRPr>
                    </a:p>
                  </a:txBody>
                  <a:tcPr marL="68580" marR="68580" marT="0" marB="0" anchor="ctr"/>
                </a:tc>
                <a:tc>
                  <a:txBody>
                    <a:bodyPr/>
                    <a:lstStyle/>
                    <a:p>
                      <a:pPr indent="355600" algn="l">
                        <a:lnSpc>
                          <a:spcPts val="1700"/>
                        </a:lnSpc>
                        <a:spcAft>
                          <a:spcPts val="0"/>
                        </a:spcAft>
                      </a:pPr>
                      <a:r>
                        <a:rPr lang="en-US" sz="1050" kern="100" dirty="0">
                          <a:effectLst/>
                        </a:rPr>
                        <a:t>54.68%</a:t>
                      </a:r>
                      <a:endParaRPr lang="zh-CN" sz="1200" kern="100" dirty="0">
                        <a:effectLst/>
                        <a:latin typeface="Times New Roman"/>
                        <a:ea typeface="宋体"/>
                      </a:endParaRPr>
                    </a:p>
                  </a:txBody>
                  <a:tcPr marL="68580" marR="68580" marT="0" marB="0" anchor="ctr"/>
                </a:tc>
              </a:tr>
              <a:tr h="525438">
                <a:tc>
                  <a:txBody>
                    <a:bodyPr/>
                    <a:lstStyle/>
                    <a:p>
                      <a:pPr indent="355600" algn="l">
                        <a:lnSpc>
                          <a:spcPts val="1700"/>
                        </a:lnSpc>
                        <a:spcAft>
                          <a:spcPts val="0"/>
                        </a:spcAft>
                      </a:pPr>
                      <a:r>
                        <a:rPr lang="zh-CN" sz="1050" kern="100">
                          <a:effectLst/>
                        </a:rPr>
                        <a:t>加速度</a:t>
                      </a:r>
                      <a:r>
                        <a:rPr lang="en-US" sz="1050" kern="100">
                          <a:effectLst/>
                        </a:rPr>
                        <a:t>+</a:t>
                      </a:r>
                      <a:r>
                        <a:rPr lang="zh-CN" sz="1050" kern="100">
                          <a:effectLst/>
                        </a:rPr>
                        <a:t>步频</a:t>
                      </a:r>
                      <a:r>
                        <a:rPr lang="en-US" sz="1050" kern="100">
                          <a:effectLst/>
                        </a:rPr>
                        <a:t>+</a:t>
                      </a:r>
                      <a:r>
                        <a:rPr lang="zh-CN" sz="1050" kern="100">
                          <a:effectLst/>
                        </a:rPr>
                        <a:t>加速度方差</a:t>
                      </a:r>
                      <a:endParaRPr lang="zh-CN" sz="1200" kern="100">
                        <a:effectLst/>
                        <a:latin typeface="Times New Roman"/>
                        <a:ea typeface="宋体"/>
                      </a:endParaRPr>
                    </a:p>
                  </a:txBody>
                  <a:tcPr marL="68580" marR="68580" marT="0" marB="0" anchor="ctr"/>
                </a:tc>
                <a:tc>
                  <a:txBody>
                    <a:bodyPr/>
                    <a:lstStyle/>
                    <a:p>
                      <a:pPr indent="355600" algn="l">
                        <a:lnSpc>
                          <a:spcPts val="1700"/>
                        </a:lnSpc>
                        <a:spcAft>
                          <a:spcPts val="0"/>
                        </a:spcAft>
                      </a:pPr>
                      <a:r>
                        <a:rPr lang="en-US" sz="1050" kern="100">
                          <a:effectLst/>
                        </a:rPr>
                        <a:t>56.25%</a:t>
                      </a:r>
                      <a:endParaRPr lang="zh-CN" sz="1200" kern="100">
                        <a:effectLst/>
                        <a:latin typeface="Times New Roman"/>
                        <a:ea typeface="宋体"/>
                      </a:endParaRPr>
                    </a:p>
                  </a:txBody>
                  <a:tcPr marL="68580" marR="68580" marT="0" marB="0" anchor="ctr"/>
                </a:tc>
              </a:tr>
              <a:tr h="525438">
                <a:tc>
                  <a:txBody>
                    <a:bodyPr/>
                    <a:lstStyle/>
                    <a:p>
                      <a:pPr indent="355600" algn="l">
                        <a:lnSpc>
                          <a:spcPts val="1700"/>
                        </a:lnSpc>
                        <a:spcAft>
                          <a:spcPts val="0"/>
                        </a:spcAft>
                      </a:pPr>
                      <a:r>
                        <a:rPr lang="zh-CN" sz="1050" kern="100" dirty="0">
                          <a:effectLst/>
                        </a:rPr>
                        <a:t>加速度</a:t>
                      </a:r>
                      <a:r>
                        <a:rPr lang="en-US" sz="1050" kern="100" dirty="0">
                          <a:effectLst/>
                        </a:rPr>
                        <a:t>+</a:t>
                      </a:r>
                      <a:r>
                        <a:rPr lang="zh-CN" sz="1050" kern="100" dirty="0">
                          <a:effectLst/>
                        </a:rPr>
                        <a:t>步频</a:t>
                      </a:r>
                      <a:endParaRPr lang="zh-CN" sz="1200" kern="100" dirty="0">
                        <a:effectLst/>
                        <a:latin typeface="Times New Roman"/>
                        <a:ea typeface="宋体"/>
                      </a:endParaRPr>
                    </a:p>
                  </a:txBody>
                  <a:tcPr marL="68580" marR="68580" marT="0" marB="0" anchor="ctr"/>
                </a:tc>
                <a:tc>
                  <a:txBody>
                    <a:bodyPr/>
                    <a:lstStyle/>
                    <a:p>
                      <a:pPr indent="355600" algn="l">
                        <a:lnSpc>
                          <a:spcPts val="1700"/>
                        </a:lnSpc>
                        <a:spcAft>
                          <a:spcPts val="0"/>
                        </a:spcAft>
                      </a:pPr>
                      <a:r>
                        <a:rPr lang="en-US" sz="1050" kern="100">
                          <a:effectLst/>
                        </a:rPr>
                        <a:t>62.52%</a:t>
                      </a:r>
                      <a:endParaRPr lang="zh-CN" sz="1200" kern="100">
                        <a:effectLst/>
                        <a:latin typeface="Times New Roman"/>
                        <a:ea typeface="宋体"/>
                      </a:endParaRPr>
                    </a:p>
                  </a:txBody>
                  <a:tcPr marL="68580" marR="68580" marT="0" marB="0" anchor="ctr"/>
                </a:tc>
              </a:tr>
              <a:tr h="525438">
                <a:tc>
                  <a:txBody>
                    <a:bodyPr/>
                    <a:lstStyle/>
                    <a:p>
                      <a:pPr indent="355600" algn="l">
                        <a:lnSpc>
                          <a:spcPts val="1700"/>
                        </a:lnSpc>
                        <a:spcAft>
                          <a:spcPts val="0"/>
                        </a:spcAft>
                      </a:pPr>
                      <a:r>
                        <a:rPr lang="zh-CN" sz="1050" kern="100">
                          <a:effectLst/>
                        </a:rPr>
                        <a:t>加速度</a:t>
                      </a:r>
                      <a:r>
                        <a:rPr lang="en-US" sz="1050" kern="100">
                          <a:effectLst/>
                        </a:rPr>
                        <a:t>+</a:t>
                      </a:r>
                      <a:r>
                        <a:rPr lang="zh-CN" sz="1050" kern="100">
                          <a:effectLst/>
                        </a:rPr>
                        <a:t>陀螺仪</a:t>
                      </a:r>
                      <a:endParaRPr lang="zh-CN" sz="1200" kern="100">
                        <a:effectLst/>
                        <a:latin typeface="Times New Roman"/>
                        <a:ea typeface="宋体"/>
                      </a:endParaRPr>
                    </a:p>
                  </a:txBody>
                  <a:tcPr marL="68580" marR="68580" marT="0" marB="0" anchor="ctr"/>
                </a:tc>
                <a:tc>
                  <a:txBody>
                    <a:bodyPr/>
                    <a:lstStyle/>
                    <a:p>
                      <a:pPr indent="355600" algn="l">
                        <a:lnSpc>
                          <a:spcPts val="1700"/>
                        </a:lnSpc>
                        <a:spcAft>
                          <a:spcPts val="0"/>
                        </a:spcAft>
                      </a:pPr>
                      <a:r>
                        <a:rPr lang="en-US" sz="1050" kern="100">
                          <a:effectLst/>
                        </a:rPr>
                        <a:t>82.81%</a:t>
                      </a:r>
                      <a:endParaRPr lang="zh-CN" sz="1200" kern="100">
                        <a:effectLst/>
                        <a:latin typeface="Times New Roman"/>
                        <a:ea typeface="宋体"/>
                      </a:endParaRPr>
                    </a:p>
                  </a:txBody>
                  <a:tcPr marL="68580" marR="68580" marT="0" marB="0" anchor="ctr"/>
                </a:tc>
              </a:tr>
              <a:tr h="525438">
                <a:tc>
                  <a:txBody>
                    <a:bodyPr/>
                    <a:lstStyle/>
                    <a:p>
                      <a:pPr indent="355600" algn="l">
                        <a:lnSpc>
                          <a:spcPts val="1700"/>
                        </a:lnSpc>
                        <a:spcAft>
                          <a:spcPts val="0"/>
                        </a:spcAft>
                      </a:pPr>
                      <a:r>
                        <a:rPr lang="zh-CN" sz="1050" kern="100">
                          <a:effectLst/>
                        </a:rPr>
                        <a:t>加速度</a:t>
                      </a:r>
                      <a:endParaRPr lang="zh-CN" sz="1200" kern="100">
                        <a:effectLst/>
                        <a:latin typeface="Times New Roman"/>
                        <a:ea typeface="宋体"/>
                      </a:endParaRPr>
                    </a:p>
                  </a:txBody>
                  <a:tcPr marL="68580" marR="68580" marT="0" marB="0" anchor="ctr"/>
                </a:tc>
                <a:tc>
                  <a:txBody>
                    <a:bodyPr/>
                    <a:lstStyle/>
                    <a:p>
                      <a:pPr indent="355600" algn="l">
                        <a:lnSpc>
                          <a:spcPts val="1700"/>
                        </a:lnSpc>
                        <a:spcAft>
                          <a:spcPts val="0"/>
                        </a:spcAft>
                      </a:pPr>
                      <a:r>
                        <a:rPr lang="en-US" sz="1050" kern="100" dirty="0">
                          <a:effectLst/>
                        </a:rPr>
                        <a:t>100.00%</a:t>
                      </a:r>
                      <a:endParaRPr lang="zh-CN" sz="1200" kern="100" dirty="0">
                        <a:effectLst/>
                        <a:latin typeface="Times New Roman"/>
                        <a:ea typeface="宋体"/>
                      </a:endParaRPr>
                    </a:p>
                  </a:txBody>
                  <a:tcPr marL="68580" marR="68580" marT="0" marB="0" anchor="ctr"/>
                </a:tc>
              </a:tr>
            </a:tbl>
          </a:graphicData>
        </a:graphic>
      </p:graphicFrame>
      <p:pic>
        <p:nvPicPr>
          <p:cNvPr id="6147" name="Picture 3" descr="C:\Users\suck_dynasty\Desktop\未标题-5.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8516" y="764704"/>
            <a:ext cx="4969547" cy="540600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507732" y="6218148"/>
            <a:ext cx="823908" cy="523220"/>
          </a:xfrm>
          <a:prstGeom prst="rect">
            <a:avLst/>
          </a:prstGeom>
          <a:noFill/>
        </p:spPr>
        <p:txBody>
          <a:bodyPr wrap="square" rtlCol="0">
            <a:spAutoFit/>
          </a:bodyPr>
          <a:lstStyle/>
          <a:p>
            <a:r>
              <a:rPr lang="en-US" altLang="zh-CN" sz="2800" b="1" dirty="0" smtClean="0"/>
              <a:t>20</a:t>
            </a:r>
            <a:endParaRPr lang="zh-CN" altLang="en-US" sz="2800" b="1" dirty="0"/>
          </a:p>
        </p:txBody>
      </p:sp>
    </p:spTree>
    <p:extLst>
      <p:ext uri="{BB962C8B-B14F-4D97-AF65-F5344CB8AC3E}">
        <p14:creationId xmlns:p14="http://schemas.microsoft.com/office/powerpoint/2010/main" val="186918532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3465415" y="32957"/>
            <a:ext cx="3024336" cy="369332"/>
          </a:xfrm>
          <a:prstGeom prst="rect">
            <a:avLst/>
          </a:prstGeom>
          <a:noFill/>
        </p:spPr>
        <p:txBody>
          <a:bodyPr wrap="square" rtlCol="0">
            <a:spAutoFit/>
          </a:bodyPr>
          <a:lstStyle/>
          <a:p>
            <a:r>
              <a:rPr lang="zh-CN" altLang="en-US" b="1" dirty="0" smtClean="0"/>
              <a:t>总结</a:t>
            </a:r>
            <a:endParaRPr lang="zh-CN" altLang="en-US" b="1" dirty="0"/>
          </a:p>
        </p:txBody>
      </p:sp>
      <p:sp>
        <p:nvSpPr>
          <p:cNvPr id="5" name="TextBox 4"/>
          <p:cNvSpPr txBox="1"/>
          <p:nvPr/>
        </p:nvSpPr>
        <p:spPr>
          <a:xfrm>
            <a:off x="507732" y="6218148"/>
            <a:ext cx="823908" cy="523220"/>
          </a:xfrm>
          <a:prstGeom prst="rect">
            <a:avLst/>
          </a:prstGeom>
          <a:noFill/>
        </p:spPr>
        <p:txBody>
          <a:bodyPr wrap="square" rtlCol="0">
            <a:spAutoFit/>
          </a:bodyPr>
          <a:lstStyle/>
          <a:p>
            <a:r>
              <a:rPr lang="en-US" altLang="zh-CN" sz="2800" b="1" dirty="0" smtClean="0"/>
              <a:t>20</a:t>
            </a:r>
            <a:endParaRPr lang="zh-CN" altLang="en-US" sz="2800" b="1" dirty="0"/>
          </a:p>
        </p:txBody>
      </p:sp>
      <p:sp>
        <p:nvSpPr>
          <p:cNvPr id="4" name="TextBox 3"/>
          <p:cNvSpPr txBox="1"/>
          <p:nvPr/>
        </p:nvSpPr>
        <p:spPr>
          <a:xfrm>
            <a:off x="1115616" y="980728"/>
            <a:ext cx="7217218" cy="3785652"/>
          </a:xfrm>
          <a:prstGeom prst="rect">
            <a:avLst/>
          </a:prstGeom>
          <a:noFill/>
        </p:spPr>
        <p:txBody>
          <a:bodyPr wrap="square" rtlCol="0">
            <a:spAutoFit/>
          </a:bodyPr>
          <a:lstStyle/>
          <a:p>
            <a:r>
              <a:rPr lang="zh-CN" altLang="en-US" sz="2400" dirty="0" smtClean="0"/>
              <a:t>完整的步行者航位推算室内空间定位流程</a:t>
            </a:r>
            <a:r>
              <a:rPr lang="en-US" altLang="zh-CN" sz="2400" dirty="0" smtClean="0"/>
              <a:t>+</a:t>
            </a:r>
            <a:r>
              <a:rPr lang="zh-CN" altLang="en-US" sz="2400" dirty="0" smtClean="0"/>
              <a:t>实现方法</a:t>
            </a:r>
            <a:endParaRPr lang="en-US" altLang="zh-CN" sz="2400" dirty="0" smtClean="0"/>
          </a:p>
          <a:p>
            <a:endParaRPr lang="en-US" altLang="zh-CN" sz="2400" dirty="0" smtClean="0"/>
          </a:p>
          <a:p>
            <a:r>
              <a:rPr lang="zh-CN" altLang="en-US" sz="2400" dirty="0" smtClean="0"/>
              <a:t>步态分析            </a:t>
            </a:r>
            <a:r>
              <a:rPr lang="zh-CN" altLang="zh-CN" sz="2400" dirty="0" smtClean="0"/>
              <a:t>主轴选择</a:t>
            </a:r>
            <a:r>
              <a:rPr lang="en-US" altLang="zh-CN" sz="2400" dirty="0" smtClean="0"/>
              <a:t>+</a:t>
            </a:r>
            <a:r>
              <a:rPr lang="zh-CN" altLang="zh-CN" sz="2400" dirty="0" smtClean="0"/>
              <a:t>步态分析</a:t>
            </a:r>
            <a:r>
              <a:rPr lang="en-US" altLang="zh-CN" sz="2400" dirty="0" smtClean="0"/>
              <a:t>+</a:t>
            </a:r>
            <a:r>
              <a:rPr lang="zh-CN" altLang="zh-CN" sz="2400" dirty="0" smtClean="0"/>
              <a:t>行为判断</a:t>
            </a:r>
            <a:endParaRPr lang="en-US" altLang="zh-CN" sz="2400" dirty="0" smtClean="0"/>
          </a:p>
          <a:p>
            <a:endParaRPr lang="en-US" altLang="zh-CN" sz="2400" dirty="0" smtClean="0"/>
          </a:p>
          <a:p>
            <a:r>
              <a:rPr lang="zh-CN" altLang="en-US" sz="2400" dirty="0" smtClean="0"/>
              <a:t>行为判断            行为判断</a:t>
            </a:r>
            <a:r>
              <a:rPr lang="en-US" altLang="zh-CN" sz="2400" dirty="0" smtClean="0"/>
              <a:t>+LSTM</a:t>
            </a:r>
          </a:p>
          <a:p>
            <a:endParaRPr lang="en-US" altLang="zh-CN" sz="2400" dirty="0" smtClean="0"/>
          </a:p>
          <a:p>
            <a:r>
              <a:rPr lang="zh-CN" altLang="en-US" sz="2400" dirty="0"/>
              <a:t>行为</a:t>
            </a:r>
            <a:r>
              <a:rPr lang="zh-CN" altLang="en-US" sz="2400" dirty="0" smtClean="0"/>
              <a:t>判断            分档的步长估计</a:t>
            </a:r>
            <a:endParaRPr lang="en-US" altLang="zh-CN" sz="2400" dirty="0" smtClean="0"/>
          </a:p>
          <a:p>
            <a:endParaRPr lang="en-US" altLang="zh-CN" sz="2400" dirty="0" smtClean="0"/>
          </a:p>
          <a:p>
            <a:r>
              <a:rPr lang="zh-CN" altLang="en-US" sz="2400" dirty="0" smtClean="0"/>
              <a:t>行为判断            纵向位移计算</a:t>
            </a:r>
            <a:endParaRPr lang="en-US" altLang="zh-CN" sz="2400" dirty="0" smtClean="0"/>
          </a:p>
          <a:p>
            <a:r>
              <a:rPr lang="zh-CN" altLang="en-US" sz="2400" dirty="0" smtClean="0"/>
              <a:t> </a:t>
            </a:r>
            <a:r>
              <a:rPr lang="en-US" altLang="zh-CN" sz="2400" dirty="0" smtClean="0"/>
              <a:t> </a:t>
            </a:r>
            <a:endParaRPr lang="zh-CN" altLang="en-US" sz="2400" dirty="0"/>
          </a:p>
        </p:txBody>
      </p:sp>
      <p:sp>
        <p:nvSpPr>
          <p:cNvPr id="8" name="下箭头 7"/>
          <p:cNvSpPr/>
          <p:nvPr/>
        </p:nvSpPr>
        <p:spPr>
          <a:xfrm rot="16200000">
            <a:off x="2628280" y="1624308"/>
            <a:ext cx="432048" cy="5770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下箭头 8"/>
          <p:cNvSpPr/>
          <p:nvPr/>
        </p:nvSpPr>
        <p:spPr>
          <a:xfrm rot="16200000">
            <a:off x="2628280" y="2420392"/>
            <a:ext cx="432048" cy="5770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下箭头 9"/>
          <p:cNvSpPr/>
          <p:nvPr/>
        </p:nvSpPr>
        <p:spPr>
          <a:xfrm rot="16200000">
            <a:off x="2628280" y="3140473"/>
            <a:ext cx="432048" cy="5770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下箭头 10"/>
          <p:cNvSpPr/>
          <p:nvPr/>
        </p:nvSpPr>
        <p:spPr>
          <a:xfrm rot="16200000">
            <a:off x="2628280" y="3860552"/>
            <a:ext cx="432048" cy="5770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92525640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3131840" y="32957"/>
            <a:ext cx="3024336" cy="369332"/>
          </a:xfrm>
          <a:prstGeom prst="rect">
            <a:avLst/>
          </a:prstGeom>
          <a:noFill/>
        </p:spPr>
        <p:txBody>
          <a:bodyPr wrap="square" rtlCol="0">
            <a:spAutoFit/>
          </a:bodyPr>
          <a:lstStyle/>
          <a:p>
            <a:r>
              <a:rPr lang="zh-CN" altLang="en-US" b="1" dirty="0"/>
              <a:t>还可以继续</a:t>
            </a:r>
            <a:r>
              <a:rPr lang="zh-CN" altLang="en-US" b="1" dirty="0" smtClean="0"/>
              <a:t>做的事情</a:t>
            </a:r>
            <a:endParaRPr lang="zh-CN" altLang="en-US" b="1" dirty="0"/>
          </a:p>
        </p:txBody>
      </p:sp>
      <p:sp>
        <p:nvSpPr>
          <p:cNvPr id="3" name="TextBox 2"/>
          <p:cNvSpPr txBox="1"/>
          <p:nvPr/>
        </p:nvSpPr>
        <p:spPr>
          <a:xfrm>
            <a:off x="1033340" y="1772816"/>
            <a:ext cx="7200800" cy="2308324"/>
          </a:xfrm>
          <a:prstGeom prst="rect">
            <a:avLst/>
          </a:prstGeom>
          <a:noFill/>
        </p:spPr>
        <p:txBody>
          <a:bodyPr wrap="square" rtlCol="0">
            <a:spAutoFit/>
          </a:bodyPr>
          <a:lstStyle/>
          <a:p>
            <a:pPr algn="ctr"/>
            <a:r>
              <a:rPr lang="zh-CN" altLang="en-US" sz="3600" dirty="0"/>
              <a:t>硬件</a:t>
            </a:r>
            <a:r>
              <a:rPr lang="zh-CN" altLang="en-US" sz="3600" dirty="0" smtClean="0"/>
              <a:t>化</a:t>
            </a:r>
            <a:endParaRPr lang="en-US" altLang="zh-CN" sz="3600" dirty="0" smtClean="0"/>
          </a:p>
          <a:p>
            <a:pPr algn="ctr"/>
            <a:r>
              <a:rPr lang="zh-CN" altLang="en-US" sz="3600" dirty="0" smtClean="0"/>
              <a:t>扩展</a:t>
            </a:r>
            <a:r>
              <a:rPr lang="zh-CN" altLang="en-US" sz="3600" dirty="0" smtClean="0"/>
              <a:t>行为</a:t>
            </a:r>
            <a:r>
              <a:rPr lang="zh-CN" altLang="en-US" sz="3600" dirty="0" smtClean="0"/>
              <a:t>判断</a:t>
            </a:r>
            <a:endParaRPr lang="en-US" altLang="zh-CN" sz="3600" dirty="0" smtClean="0"/>
          </a:p>
          <a:p>
            <a:pPr algn="ctr"/>
            <a:r>
              <a:rPr lang="zh-CN" altLang="en-US" sz="3600" dirty="0" smtClean="0"/>
              <a:t>参数自动获取</a:t>
            </a:r>
            <a:endParaRPr lang="en-US" altLang="zh-CN" sz="3600" dirty="0" smtClean="0"/>
          </a:p>
          <a:p>
            <a:pPr algn="ctr"/>
            <a:r>
              <a:rPr lang="zh-CN" altLang="en-US" sz="3600" dirty="0"/>
              <a:t>实际应用</a:t>
            </a:r>
            <a:endParaRPr lang="zh-CN" altLang="en-US" sz="3600" dirty="0"/>
          </a:p>
        </p:txBody>
      </p:sp>
      <p:sp>
        <p:nvSpPr>
          <p:cNvPr id="7" name="TextBox 6"/>
          <p:cNvSpPr txBox="1"/>
          <p:nvPr/>
        </p:nvSpPr>
        <p:spPr>
          <a:xfrm>
            <a:off x="479285" y="6218148"/>
            <a:ext cx="823908" cy="523220"/>
          </a:xfrm>
          <a:prstGeom prst="rect">
            <a:avLst/>
          </a:prstGeom>
          <a:noFill/>
        </p:spPr>
        <p:txBody>
          <a:bodyPr wrap="square" rtlCol="0">
            <a:spAutoFit/>
          </a:bodyPr>
          <a:lstStyle/>
          <a:p>
            <a:r>
              <a:rPr lang="en-US" altLang="zh-CN" sz="2800" b="1" dirty="0" smtClean="0"/>
              <a:t>21</a:t>
            </a:r>
            <a:endParaRPr lang="zh-CN" altLang="en-US" sz="2800" b="1" dirty="0"/>
          </a:p>
        </p:txBody>
      </p:sp>
    </p:spTree>
    <p:extLst>
      <p:ext uri="{BB962C8B-B14F-4D97-AF65-F5344CB8AC3E}">
        <p14:creationId xmlns:p14="http://schemas.microsoft.com/office/powerpoint/2010/main" val="258067334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479285" y="6218148"/>
            <a:ext cx="823908" cy="523220"/>
          </a:xfrm>
          <a:prstGeom prst="rect">
            <a:avLst/>
          </a:prstGeom>
          <a:noFill/>
        </p:spPr>
        <p:txBody>
          <a:bodyPr wrap="square" rtlCol="0">
            <a:spAutoFit/>
          </a:bodyPr>
          <a:lstStyle/>
          <a:p>
            <a:r>
              <a:rPr lang="en-US" altLang="zh-CN" sz="2800" b="1" dirty="0" smtClean="0"/>
              <a:t>21</a:t>
            </a:r>
            <a:endParaRPr lang="zh-CN" altLang="en-US" sz="2800" b="1" dirty="0"/>
          </a:p>
        </p:txBody>
      </p:sp>
      <p:sp>
        <p:nvSpPr>
          <p:cNvPr id="8" name="TextBox 7"/>
          <p:cNvSpPr txBox="1"/>
          <p:nvPr/>
        </p:nvSpPr>
        <p:spPr>
          <a:xfrm>
            <a:off x="1023814" y="1581200"/>
            <a:ext cx="7704856" cy="707886"/>
          </a:xfrm>
          <a:prstGeom prst="rect">
            <a:avLst/>
          </a:prstGeom>
          <a:noFill/>
        </p:spPr>
        <p:txBody>
          <a:bodyPr wrap="square" rtlCol="0">
            <a:spAutoFit/>
          </a:bodyPr>
          <a:lstStyle/>
          <a:p>
            <a:endParaRPr lang="zh-CN" altLang="en-US" sz="4000" dirty="0"/>
          </a:p>
        </p:txBody>
      </p:sp>
      <p:sp>
        <p:nvSpPr>
          <p:cNvPr id="10" name="文本框 1"/>
          <p:cNvSpPr txBox="1">
            <a:spLocks noChangeArrowheads="1"/>
          </p:cNvSpPr>
          <p:nvPr/>
        </p:nvSpPr>
        <p:spPr bwMode="auto">
          <a:xfrm>
            <a:off x="1324897" y="1588861"/>
            <a:ext cx="6911975"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ctr" eaLnBrk="1" hangingPunct="1">
              <a:spcBef>
                <a:spcPct val="0"/>
              </a:spcBef>
              <a:buFont typeface="Arial" pitchFamily="34" charset="0"/>
              <a:buNone/>
            </a:pPr>
            <a:r>
              <a:rPr lang="zh-CN" altLang="en-US" sz="4400" b="1" dirty="0">
                <a:latin typeface="Arial" pitchFamily="34" charset="0"/>
              </a:rPr>
              <a:t>多谢观看，恳请指导</a:t>
            </a:r>
            <a:r>
              <a:rPr lang="zh-CN" altLang="en-US" dirty="0" smtClean="0">
                <a:latin typeface="Arial" pitchFamily="34" charset="0"/>
              </a:rPr>
              <a:t>。</a:t>
            </a:r>
            <a:endParaRPr lang="en-US" altLang="zh-CN" dirty="0">
              <a:latin typeface="Arial" pitchFamily="34" charset="0"/>
            </a:endParaRPr>
          </a:p>
        </p:txBody>
      </p:sp>
      <p:pic>
        <p:nvPicPr>
          <p:cNvPr id="1026" name="Picture 2" descr="C:\Users\suck_dynasty\Desktop\谢谢.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40352" y="5239910"/>
            <a:ext cx="1143463" cy="13389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536192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3131840" y="32957"/>
            <a:ext cx="3024336" cy="369332"/>
          </a:xfrm>
          <a:prstGeom prst="rect">
            <a:avLst/>
          </a:prstGeom>
          <a:noFill/>
        </p:spPr>
        <p:txBody>
          <a:bodyPr wrap="square" rtlCol="0">
            <a:spAutoFit/>
          </a:bodyPr>
          <a:lstStyle/>
          <a:p>
            <a:r>
              <a:rPr lang="zh-CN" altLang="en-US" b="1" dirty="0"/>
              <a:t>花絮</a:t>
            </a:r>
          </a:p>
        </p:txBody>
      </p:sp>
      <p:sp>
        <p:nvSpPr>
          <p:cNvPr id="5" name="TextBox 4"/>
          <p:cNvSpPr txBox="1"/>
          <p:nvPr/>
        </p:nvSpPr>
        <p:spPr>
          <a:xfrm>
            <a:off x="507732" y="6218148"/>
            <a:ext cx="823908" cy="523220"/>
          </a:xfrm>
          <a:prstGeom prst="rect">
            <a:avLst/>
          </a:prstGeom>
          <a:noFill/>
        </p:spPr>
        <p:txBody>
          <a:bodyPr wrap="square" rtlCol="0">
            <a:spAutoFit/>
          </a:bodyPr>
          <a:lstStyle/>
          <a:p>
            <a:r>
              <a:rPr lang="en-US" altLang="zh-CN" sz="2800" b="1" dirty="0" smtClean="0"/>
              <a:t>20</a:t>
            </a:r>
            <a:endParaRPr lang="zh-CN" altLang="en-US" sz="2800" b="1" dirty="0"/>
          </a:p>
        </p:txBody>
      </p:sp>
      <p:graphicFrame>
        <p:nvGraphicFramePr>
          <p:cNvPr id="7" name="表格 6"/>
          <p:cNvGraphicFramePr>
            <a:graphicFrameLocks noGrp="1"/>
          </p:cNvGraphicFramePr>
          <p:nvPr>
            <p:extLst>
              <p:ext uri="{D42A27DB-BD31-4B8C-83A1-F6EECF244321}">
                <p14:modId xmlns:p14="http://schemas.microsoft.com/office/powerpoint/2010/main" val="960966764"/>
              </p:ext>
            </p:extLst>
          </p:nvPr>
        </p:nvGraphicFramePr>
        <p:xfrm>
          <a:off x="5148064" y="3379698"/>
          <a:ext cx="3488204" cy="3240360"/>
        </p:xfrm>
        <a:graphic>
          <a:graphicData uri="http://schemas.openxmlformats.org/drawingml/2006/table">
            <a:tbl>
              <a:tblPr firstRow="1" firstCol="1" bandRow="1">
                <a:tableStyleId>{5C22544A-7EE6-4342-B048-85BDC9FD1C3A}</a:tableStyleId>
              </a:tblPr>
              <a:tblGrid>
                <a:gridCol w="2552100"/>
                <a:gridCol w="936104"/>
              </a:tblGrid>
              <a:tr h="324036">
                <a:tc>
                  <a:txBody>
                    <a:bodyPr/>
                    <a:lstStyle/>
                    <a:p>
                      <a:pPr indent="355600" algn="just">
                        <a:lnSpc>
                          <a:spcPts val="1700"/>
                        </a:lnSpc>
                        <a:spcAft>
                          <a:spcPts val="0"/>
                        </a:spcAft>
                      </a:pPr>
                      <a:r>
                        <a:rPr lang="en-US" sz="1050" kern="100" dirty="0">
                          <a:effectLst/>
                        </a:rPr>
                        <a:t>         </a:t>
                      </a:r>
                      <a:r>
                        <a:rPr lang="zh-CN" sz="1050" kern="100" dirty="0">
                          <a:effectLst/>
                        </a:rPr>
                        <a:t>特征向量</a:t>
                      </a:r>
                      <a:endParaRPr lang="zh-CN" sz="1200" kern="100" dirty="0">
                        <a:effectLst/>
                        <a:latin typeface="Times New Roman"/>
                        <a:ea typeface="宋体"/>
                      </a:endParaRPr>
                    </a:p>
                  </a:txBody>
                  <a:tcPr marL="68580" marR="68580" marT="0" marB="0" anchor="ctr"/>
                </a:tc>
                <a:tc>
                  <a:txBody>
                    <a:bodyPr/>
                    <a:lstStyle/>
                    <a:p>
                      <a:pPr indent="355600" algn="ctr">
                        <a:lnSpc>
                          <a:spcPts val="1700"/>
                        </a:lnSpc>
                        <a:spcAft>
                          <a:spcPts val="0"/>
                        </a:spcAft>
                      </a:pPr>
                      <a:r>
                        <a:rPr lang="en-US" sz="1050" kern="100" dirty="0">
                          <a:effectLst/>
                        </a:rPr>
                        <a:t> </a:t>
                      </a:r>
                      <a:r>
                        <a:rPr lang="zh-CN" sz="1050" kern="100" dirty="0" smtClean="0">
                          <a:effectLst/>
                        </a:rPr>
                        <a:t>准确率</a:t>
                      </a:r>
                      <a:endParaRPr lang="zh-CN" sz="1200" kern="100" dirty="0">
                        <a:effectLst/>
                        <a:latin typeface="Times New Roman"/>
                        <a:ea typeface="宋体"/>
                      </a:endParaRPr>
                    </a:p>
                  </a:txBody>
                  <a:tcPr marL="68580" marR="68580" marT="0" marB="0" anchor="ctr"/>
                </a:tc>
              </a:tr>
              <a:tr h="324036">
                <a:tc>
                  <a:txBody>
                    <a:bodyPr/>
                    <a:lstStyle/>
                    <a:p>
                      <a:pPr indent="355600" algn="just">
                        <a:lnSpc>
                          <a:spcPts val="1700"/>
                        </a:lnSpc>
                        <a:spcAft>
                          <a:spcPts val="0"/>
                        </a:spcAft>
                      </a:pPr>
                      <a:r>
                        <a:rPr lang="zh-CN" sz="1050" kern="100">
                          <a:effectLst/>
                        </a:rPr>
                        <a:t>步频</a:t>
                      </a:r>
                      <a:r>
                        <a:rPr lang="en-US" sz="1050" kern="100">
                          <a:effectLst/>
                        </a:rPr>
                        <a:t>+</a:t>
                      </a:r>
                      <a:r>
                        <a:rPr lang="zh-CN" sz="1050" kern="100">
                          <a:effectLst/>
                        </a:rPr>
                        <a:t>加速度方差</a:t>
                      </a:r>
                      <a:endParaRPr lang="zh-CN" sz="1200" kern="100">
                        <a:effectLst/>
                        <a:latin typeface="Times New Roman"/>
                        <a:ea typeface="宋体"/>
                      </a:endParaRPr>
                    </a:p>
                  </a:txBody>
                  <a:tcPr marL="68580" marR="68580" marT="0" marB="0" anchor="ctr"/>
                </a:tc>
                <a:tc>
                  <a:txBody>
                    <a:bodyPr/>
                    <a:lstStyle/>
                    <a:p>
                      <a:pPr indent="355600" algn="just">
                        <a:lnSpc>
                          <a:spcPts val="1700"/>
                        </a:lnSpc>
                        <a:spcAft>
                          <a:spcPts val="0"/>
                        </a:spcAft>
                      </a:pPr>
                      <a:r>
                        <a:rPr lang="en-US" sz="1050" kern="100" dirty="0">
                          <a:effectLst/>
                        </a:rPr>
                        <a:t>0.00%</a:t>
                      </a:r>
                      <a:endParaRPr lang="zh-CN" sz="1200" kern="100" dirty="0">
                        <a:effectLst/>
                        <a:latin typeface="Times New Roman"/>
                        <a:ea typeface="宋体"/>
                      </a:endParaRPr>
                    </a:p>
                  </a:txBody>
                  <a:tcPr marL="68580" marR="68580" marT="0" marB="0" anchor="ctr"/>
                </a:tc>
              </a:tr>
              <a:tr h="324036">
                <a:tc>
                  <a:txBody>
                    <a:bodyPr/>
                    <a:lstStyle/>
                    <a:p>
                      <a:pPr indent="355600" algn="just">
                        <a:lnSpc>
                          <a:spcPts val="1700"/>
                        </a:lnSpc>
                        <a:spcAft>
                          <a:spcPts val="0"/>
                        </a:spcAft>
                      </a:pPr>
                      <a:r>
                        <a:rPr lang="zh-CN" sz="1050" kern="100">
                          <a:effectLst/>
                        </a:rPr>
                        <a:t>加速度</a:t>
                      </a:r>
                      <a:r>
                        <a:rPr lang="en-US" sz="1050" kern="100">
                          <a:effectLst/>
                        </a:rPr>
                        <a:t>+</a:t>
                      </a:r>
                      <a:r>
                        <a:rPr lang="zh-CN" sz="1050" kern="100">
                          <a:effectLst/>
                        </a:rPr>
                        <a:t>陀螺仪</a:t>
                      </a:r>
                      <a:r>
                        <a:rPr lang="en-US" sz="1050" kern="100">
                          <a:effectLst/>
                        </a:rPr>
                        <a:t>+</a:t>
                      </a:r>
                      <a:r>
                        <a:rPr lang="zh-CN" sz="1050" kern="100">
                          <a:effectLst/>
                        </a:rPr>
                        <a:t>步频</a:t>
                      </a:r>
                      <a:endParaRPr lang="zh-CN" sz="1200" kern="100">
                        <a:effectLst/>
                        <a:latin typeface="Times New Roman"/>
                        <a:ea typeface="宋体"/>
                      </a:endParaRPr>
                    </a:p>
                  </a:txBody>
                  <a:tcPr marL="68580" marR="68580" marT="0" marB="0" anchor="ctr"/>
                </a:tc>
                <a:tc>
                  <a:txBody>
                    <a:bodyPr/>
                    <a:lstStyle/>
                    <a:p>
                      <a:pPr indent="355600" algn="just">
                        <a:lnSpc>
                          <a:spcPts val="1700"/>
                        </a:lnSpc>
                        <a:spcAft>
                          <a:spcPts val="0"/>
                        </a:spcAft>
                      </a:pPr>
                      <a:r>
                        <a:rPr lang="en-US" sz="1050" kern="100">
                          <a:effectLst/>
                        </a:rPr>
                        <a:t>29.69%</a:t>
                      </a:r>
                      <a:endParaRPr lang="zh-CN" sz="1200" kern="100">
                        <a:effectLst/>
                        <a:latin typeface="Times New Roman"/>
                        <a:ea typeface="宋体"/>
                      </a:endParaRPr>
                    </a:p>
                  </a:txBody>
                  <a:tcPr marL="68580" marR="68580" marT="0" marB="0" anchor="ctr"/>
                </a:tc>
              </a:tr>
              <a:tr h="324036">
                <a:tc>
                  <a:txBody>
                    <a:bodyPr/>
                    <a:lstStyle/>
                    <a:p>
                      <a:pPr indent="355600" algn="just">
                        <a:lnSpc>
                          <a:spcPts val="1700"/>
                        </a:lnSpc>
                        <a:spcAft>
                          <a:spcPts val="0"/>
                        </a:spcAft>
                      </a:pPr>
                      <a:r>
                        <a:rPr lang="zh-CN" sz="1050" kern="100">
                          <a:effectLst/>
                        </a:rPr>
                        <a:t>加速度</a:t>
                      </a:r>
                      <a:r>
                        <a:rPr lang="en-US" sz="1050" kern="100">
                          <a:effectLst/>
                        </a:rPr>
                        <a:t>+</a:t>
                      </a:r>
                      <a:r>
                        <a:rPr lang="zh-CN" sz="1050" kern="100">
                          <a:effectLst/>
                        </a:rPr>
                        <a:t>陀螺仪</a:t>
                      </a:r>
                      <a:r>
                        <a:rPr lang="en-US" sz="1050" kern="100">
                          <a:effectLst/>
                        </a:rPr>
                        <a:t>+</a:t>
                      </a:r>
                      <a:r>
                        <a:rPr lang="zh-CN" sz="1050" kern="100">
                          <a:effectLst/>
                        </a:rPr>
                        <a:t>加速度方差</a:t>
                      </a:r>
                      <a:endParaRPr lang="zh-CN" sz="1200" kern="100">
                        <a:effectLst/>
                        <a:latin typeface="Times New Roman"/>
                        <a:ea typeface="宋体"/>
                      </a:endParaRPr>
                    </a:p>
                  </a:txBody>
                  <a:tcPr marL="68580" marR="68580" marT="0" marB="0" anchor="ctr"/>
                </a:tc>
                <a:tc>
                  <a:txBody>
                    <a:bodyPr/>
                    <a:lstStyle/>
                    <a:p>
                      <a:pPr indent="355600" algn="just">
                        <a:lnSpc>
                          <a:spcPts val="1700"/>
                        </a:lnSpc>
                        <a:spcAft>
                          <a:spcPts val="0"/>
                        </a:spcAft>
                      </a:pPr>
                      <a:r>
                        <a:rPr lang="en-US" sz="1050" kern="100">
                          <a:effectLst/>
                        </a:rPr>
                        <a:t>35.94%</a:t>
                      </a:r>
                      <a:endParaRPr lang="zh-CN" sz="1200" kern="100">
                        <a:effectLst/>
                        <a:latin typeface="Times New Roman"/>
                        <a:ea typeface="宋体"/>
                      </a:endParaRPr>
                    </a:p>
                  </a:txBody>
                  <a:tcPr marL="68580" marR="68580" marT="0" marB="0" anchor="ctr"/>
                </a:tc>
              </a:tr>
              <a:tr h="324036">
                <a:tc>
                  <a:txBody>
                    <a:bodyPr/>
                    <a:lstStyle/>
                    <a:p>
                      <a:pPr indent="355600" algn="just">
                        <a:lnSpc>
                          <a:spcPts val="1700"/>
                        </a:lnSpc>
                        <a:spcAft>
                          <a:spcPts val="0"/>
                        </a:spcAft>
                      </a:pPr>
                      <a:r>
                        <a:rPr lang="zh-CN" sz="1050" kern="100" dirty="0">
                          <a:effectLst/>
                        </a:rPr>
                        <a:t>加速度</a:t>
                      </a:r>
                      <a:r>
                        <a:rPr lang="en-US" sz="1050" kern="100" dirty="0">
                          <a:effectLst/>
                        </a:rPr>
                        <a:t>+</a:t>
                      </a:r>
                      <a:r>
                        <a:rPr lang="zh-CN" sz="1050" kern="100" dirty="0">
                          <a:effectLst/>
                        </a:rPr>
                        <a:t>陀螺仪</a:t>
                      </a:r>
                      <a:r>
                        <a:rPr lang="en-US" sz="1050" kern="100" dirty="0">
                          <a:effectLst/>
                        </a:rPr>
                        <a:t>+</a:t>
                      </a:r>
                      <a:r>
                        <a:rPr lang="zh-CN" sz="1050" kern="100" dirty="0">
                          <a:effectLst/>
                        </a:rPr>
                        <a:t>步频</a:t>
                      </a:r>
                      <a:r>
                        <a:rPr lang="en-US" sz="1050" kern="100" dirty="0">
                          <a:effectLst/>
                        </a:rPr>
                        <a:t>+</a:t>
                      </a:r>
                      <a:r>
                        <a:rPr lang="zh-CN" sz="1050" kern="100" dirty="0">
                          <a:effectLst/>
                        </a:rPr>
                        <a:t>加速度方差</a:t>
                      </a:r>
                      <a:endParaRPr lang="zh-CN" sz="1200" kern="100" dirty="0">
                        <a:effectLst/>
                        <a:latin typeface="Times New Roman"/>
                        <a:ea typeface="宋体"/>
                      </a:endParaRPr>
                    </a:p>
                  </a:txBody>
                  <a:tcPr marL="68580" marR="68580" marT="0" marB="0" anchor="ctr"/>
                </a:tc>
                <a:tc>
                  <a:txBody>
                    <a:bodyPr/>
                    <a:lstStyle/>
                    <a:p>
                      <a:pPr indent="355600" algn="just">
                        <a:lnSpc>
                          <a:spcPts val="1700"/>
                        </a:lnSpc>
                        <a:spcAft>
                          <a:spcPts val="0"/>
                        </a:spcAft>
                      </a:pPr>
                      <a:r>
                        <a:rPr lang="en-US" sz="1050" kern="100" dirty="0">
                          <a:effectLst/>
                        </a:rPr>
                        <a:t>46.87%</a:t>
                      </a:r>
                      <a:endParaRPr lang="zh-CN" sz="1200" kern="100" dirty="0">
                        <a:effectLst/>
                        <a:latin typeface="Times New Roman"/>
                        <a:ea typeface="宋体"/>
                      </a:endParaRPr>
                    </a:p>
                  </a:txBody>
                  <a:tcPr marL="68580" marR="68580" marT="0" marB="0" anchor="ctr"/>
                </a:tc>
              </a:tr>
              <a:tr h="324036">
                <a:tc>
                  <a:txBody>
                    <a:bodyPr/>
                    <a:lstStyle/>
                    <a:p>
                      <a:pPr indent="355600" algn="just">
                        <a:lnSpc>
                          <a:spcPts val="1700"/>
                        </a:lnSpc>
                        <a:spcAft>
                          <a:spcPts val="0"/>
                        </a:spcAft>
                      </a:pPr>
                      <a:r>
                        <a:rPr lang="zh-CN" sz="1050" kern="100">
                          <a:effectLst/>
                        </a:rPr>
                        <a:t>加速度</a:t>
                      </a:r>
                      <a:r>
                        <a:rPr lang="en-US" sz="1050" kern="100">
                          <a:effectLst/>
                        </a:rPr>
                        <a:t>+</a:t>
                      </a:r>
                      <a:r>
                        <a:rPr lang="zh-CN" sz="1050" kern="100">
                          <a:effectLst/>
                        </a:rPr>
                        <a:t>陀螺仪</a:t>
                      </a:r>
                      <a:endParaRPr lang="zh-CN" sz="1200" kern="100">
                        <a:effectLst/>
                        <a:latin typeface="Times New Roman"/>
                        <a:ea typeface="宋体"/>
                      </a:endParaRPr>
                    </a:p>
                  </a:txBody>
                  <a:tcPr marL="68580" marR="68580" marT="0" marB="0" anchor="ctr"/>
                </a:tc>
                <a:tc>
                  <a:txBody>
                    <a:bodyPr/>
                    <a:lstStyle/>
                    <a:p>
                      <a:pPr indent="355600" algn="just">
                        <a:lnSpc>
                          <a:spcPts val="1700"/>
                        </a:lnSpc>
                        <a:spcAft>
                          <a:spcPts val="0"/>
                        </a:spcAft>
                      </a:pPr>
                      <a:r>
                        <a:rPr lang="en-US" sz="1050" kern="100">
                          <a:effectLst/>
                        </a:rPr>
                        <a:t>59.37%</a:t>
                      </a:r>
                      <a:endParaRPr lang="zh-CN" sz="1200" kern="100">
                        <a:effectLst/>
                        <a:latin typeface="Times New Roman"/>
                        <a:ea typeface="宋体"/>
                      </a:endParaRPr>
                    </a:p>
                  </a:txBody>
                  <a:tcPr marL="68580" marR="68580" marT="0" marB="0" anchor="ctr"/>
                </a:tc>
              </a:tr>
              <a:tr h="324036">
                <a:tc>
                  <a:txBody>
                    <a:bodyPr/>
                    <a:lstStyle/>
                    <a:p>
                      <a:pPr indent="355600" algn="just">
                        <a:lnSpc>
                          <a:spcPts val="1700"/>
                        </a:lnSpc>
                        <a:spcAft>
                          <a:spcPts val="0"/>
                        </a:spcAft>
                      </a:pPr>
                      <a:r>
                        <a:rPr lang="zh-CN" sz="1050" kern="100">
                          <a:effectLst/>
                        </a:rPr>
                        <a:t>加速度</a:t>
                      </a:r>
                      <a:r>
                        <a:rPr lang="en-US" sz="1050" kern="100">
                          <a:effectLst/>
                        </a:rPr>
                        <a:t>+</a:t>
                      </a:r>
                      <a:r>
                        <a:rPr lang="zh-CN" sz="1050" kern="100">
                          <a:effectLst/>
                        </a:rPr>
                        <a:t>步频</a:t>
                      </a:r>
                      <a:endParaRPr lang="zh-CN" sz="1200" kern="100">
                        <a:effectLst/>
                        <a:latin typeface="Times New Roman"/>
                        <a:ea typeface="宋体"/>
                      </a:endParaRPr>
                    </a:p>
                  </a:txBody>
                  <a:tcPr marL="68580" marR="68580" marT="0" marB="0" anchor="ctr"/>
                </a:tc>
                <a:tc>
                  <a:txBody>
                    <a:bodyPr/>
                    <a:lstStyle/>
                    <a:p>
                      <a:pPr indent="355600" algn="just">
                        <a:lnSpc>
                          <a:spcPts val="1700"/>
                        </a:lnSpc>
                        <a:spcAft>
                          <a:spcPts val="0"/>
                        </a:spcAft>
                      </a:pPr>
                      <a:r>
                        <a:rPr lang="en-US" sz="1050" kern="100">
                          <a:effectLst/>
                        </a:rPr>
                        <a:t>62.50%</a:t>
                      </a:r>
                      <a:endParaRPr lang="zh-CN" sz="1200" kern="100">
                        <a:effectLst/>
                        <a:latin typeface="Times New Roman"/>
                        <a:ea typeface="宋体"/>
                      </a:endParaRPr>
                    </a:p>
                  </a:txBody>
                  <a:tcPr marL="68580" marR="68580" marT="0" marB="0" anchor="ctr"/>
                </a:tc>
              </a:tr>
              <a:tr h="324036">
                <a:tc>
                  <a:txBody>
                    <a:bodyPr/>
                    <a:lstStyle/>
                    <a:p>
                      <a:pPr indent="355600" algn="just">
                        <a:lnSpc>
                          <a:spcPts val="1700"/>
                        </a:lnSpc>
                        <a:spcAft>
                          <a:spcPts val="0"/>
                        </a:spcAft>
                      </a:pPr>
                      <a:r>
                        <a:rPr lang="zh-CN" sz="1050" kern="100">
                          <a:effectLst/>
                        </a:rPr>
                        <a:t>加速度</a:t>
                      </a:r>
                      <a:r>
                        <a:rPr lang="en-US" sz="1050" kern="100">
                          <a:effectLst/>
                        </a:rPr>
                        <a:t>+</a:t>
                      </a:r>
                      <a:r>
                        <a:rPr lang="zh-CN" sz="1050" kern="100">
                          <a:effectLst/>
                        </a:rPr>
                        <a:t>步频</a:t>
                      </a:r>
                      <a:r>
                        <a:rPr lang="en-US" sz="1050" kern="100">
                          <a:effectLst/>
                        </a:rPr>
                        <a:t>+</a:t>
                      </a:r>
                      <a:r>
                        <a:rPr lang="zh-CN" sz="1050" kern="100">
                          <a:effectLst/>
                        </a:rPr>
                        <a:t>加速度方差</a:t>
                      </a:r>
                      <a:endParaRPr lang="zh-CN" sz="1200" kern="100">
                        <a:effectLst/>
                        <a:latin typeface="Times New Roman"/>
                        <a:ea typeface="宋体"/>
                      </a:endParaRPr>
                    </a:p>
                  </a:txBody>
                  <a:tcPr marL="68580" marR="68580" marT="0" marB="0" anchor="ctr"/>
                </a:tc>
                <a:tc>
                  <a:txBody>
                    <a:bodyPr/>
                    <a:lstStyle/>
                    <a:p>
                      <a:pPr indent="355600" algn="just">
                        <a:lnSpc>
                          <a:spcPts val="1700"/>
                        </a:lnSpc>
                        <a:spcAft>
                          <a:spcPts val="0"/>
                        </a:spcAft>
                      </a:pPr>
                      <a:r>
                        <a:rPr lang="en-US" sz="1050" kern="100">
                          <a:effectLst/>
                        </a:rPr>
                        <a:t>70.31%</a:t>
                      </a:r>
                      <a:endParaRPr lang="zh-CN" sz="1200" kern="100">
                        <a:effectLst/>
                        <a:latin typeface="Times New Roman"/>
                        <a:ea typeface="宋体"/>
                      </a:endParaRPr>
                    </a:p>
                  </a:txBody>
                  <a:tcPr marL="68580" marR="68580" marT="0" marB="0" anchor="ctr"/>
                </a:tc>
              </a:tr>
              <a:tr h="324036">
                <a:tc>
                  <a:txBody>
                    <a:bodyPr/>
                    <a:lstStyle/>
                    <a:p>
                      <a:pPr indent="355600" algn="just">
                        <a:lnSpc>
                          <a:spcPts val="1700"/>
                        </a:lnSpc>
                        <a:spcAft>
                          <a:spcPts val="0"/>
                        </a:spcAft>
                      </a:pPr>
                      <a:r>
                        <a:rPr lang="zh-CN" sz="1050" kern="100">
                          <a:effectLst/>
                        </a:rPr>
                        <a:t>加速度</a:t>
                      </a:r>
                      <a:r>
                        <a:rPr lang="en-US" sz="1050" kern="100">
                          <a:effectLst/>
                        </a:rPr>
                        <a:t>+</a:t>
                      </a:r>
                      <a:r>
                        <a:rPr lang="zh-CN" sz="1050" kern="100">
                          <a:effectLst/>
                        </a:rPr>
                        <a:t>加速度方差</a:t>
                      </a:r>
                      <a:endParaRPr lang="zh-CN" sz="1200" kern="100">
                        <a:effectLst/>
                        <a:latin typeface="Times New Roman"/>
                        <a:ea typeface="宋体"/>
                      </a:endParaRPr>
                    </a:p>
                  </a:txBody>
                  <a:tcPr marL="68580" marR="68580" marT="0" marB="0" anchor="ctr"/>
                </a:tc>
                <a:tc>
                  <a:txBody>
                    <a:bodyPr/>
                    <a:lstStyle/>
                    <a:p>
                      <a:pPr indent="355600" algn="just">
                        <a:lnSpc>
                          <a:spcPts val="1700"/>
                        </a:lnSpc>
                        <a:spcAft>
                          <a:spcPts val="0"/>
                        </a:spcAft>
                      </a:pPr>
                      <a:r>
                        <a:rPr lang="en-US" sz="1050" kern="100">
                          <a:effectLst/>
                        </a:rPr>
                        <a:t>87.50%</a:t>
                      </a:r>
                      <a:endParaRPr lang="zh-CN" sz="1200" kern="100">
                        <a:effectLst/>
                        <a:latin typeface="Times New Roman"/>
                        <a:ea typeface="宋体"/>
                      </a:endParaRPr>
                    </a:p>
                  </a:txBody>
                  <a:tcPr marL="68580" marR="68580" marT="0" marB="0" anchor="ctr"/>
                </a:tc>
              </a:tr>
              <a:tr h="324036">
                <a:tc>
                  <a:txBody>
                    <a:bodyPr/>
                    <a:lstStyle/>
                    <a:p>
                      <a:pPr indent="355600" algn="just">
                        <a:lnSpc>
                          <a:spcPts val="1700"/>
                        </a:lnSpc>
                        <a:spcAft>
                          <a:spcPts val="0"/>
                        </a:spcAft>
                      </a:pPr>
                      <a:r>
                        <a:rPr lang="zh-CN" sz="1050" kern="100" dirty="0">
                          <a:effectLst/>
                        </a:rPr>
                        <a:t>加速度</a:t>
                      </a:r>
                      <a:endParaRPr lang="zh-CN" sz="1200" kern="100" dirty="0">
                        <a:effectLst/>
                        <a:latin typeface="Times New Roman"/>
                        <a:ea typeface="宋体"/>
                      </a:endParaRPr>
                    </a:p>
                  </a:txBody>
                  <a:tcPr marL="68580" marR="68580" marT="0" marB="0" anchor="ctr"/>
                </a:tc>
                <a:tc>
                  <a:txBody>
                    <a:bodyPr/>
                    <a:lstStyle/>
                    <a:p>
                      <a:pPr indent="355600" algn="just">
                        <a:lnSpc>
                          <a:spcPts val="1700"/>
                        </a:lnSpc>
                        <a:spcAft>
                          <a:spcPts val="0"/>
                        </a:spcAft>
                      </a:pPr>
                      <a:r>
                        <a:rPr lang="en-US" sz="1050" kern="100" dirty="0">
                          <a:effectLst/>
                        </a:rPr>
                        <a:t>89.06%</a:t>
                      </a:r>
                      <a:endParaRPr lang="zh-CN" sz="1200" kern="100" dirty="0">
                        <a:effectLst/>
                        <a:latin typeface="Times New Roman"/>
                        <a:ea typeface="宋体"/>
                      </a:endParaRPr>
                    </a:p>
                  </a:txBody>
                  <a:tcPr marL="68580" marR="68580" marT="0" marB="0" anchor="ctr"/>
                </a:tc>
              </a:tr>
            </a:tbl>
          </a:graphicData>
        </a:graphic>
      </p:graphicFrame>
      <p:sp>
        <p:nvSpPr>
          <p:cNvPr id="4" name="TextBox 3"/>
          <p:cNvSpPr txBox="1"/>
          <p:nvPr/>
        </p:nvSpPr>
        <p:spPr>
          <a:xfrm>
            <a:off x="6156176" y="2924944"/>
            <a:ext cx="2116875" cy="369332"/>
          </a:xfrm>
          <a:prstGeom prst="rect">
            <a:avLst/>
          </a:prstGeom>
          <a:noFill/>
        </p:spPr>
        <p:txBody>
          <a:bodyPr wrap="square" rtlCol="0">
            <a:spAutoFit/>
          </a:bodyPr>
          <a:lstStyle/>
          <a:p>
            <a:r>
              <a:rPr lang="zh-CN" altLang="en-US" dirty="0" smtClean="0"/>
              <a:t>行止判断实验</a:t>
            </a:r>
            <a:endParaRPr lang="zh-CN" altLang="en-US" dirty="0"/>
          </a:p>
        </p:txBody>
      </p:sp>
      <p:pic>
        <p:nvPicPr>
          <p:cNvPr id="2049" name="Picture 1" descr="C:\Users\suck_dynasty\Desktop\效果-20171026185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8487" y="1075093"/>
            <a:ext cx="2625549" cy="234020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507732" y="703453"/>
            <a:ext cx="2736304" cy="369332"/>
          </a:xfrm>
          <a:prstGeom prst="rect">
            <a:avLst/>
          </a:prstGeom>
          <a:noFill/>
        </p:spPr>
        <p:txBody>
          <a:bodyPr wrap="square" rtlCol="0">
            <a:spAutoFit/>
          </a:bodyPr>
          <a:lstStyle/>
          <a:p>
            <a:r>
              <a:rPr lang="zh-CN" altLang="en-US" dirty="0" smtClean="0"/>
              <a:t>早期建筑楼</a:t>
            </a:r>
            <a:r>
              <a:rPr lang="en-US" altLang="zh-CN" dirty="0" smtClean="0"/>
              <a:t>B</a:t>
            </a:r>
            <a:r>
              <a:rPr lang="zh-CN" altLang="en-US" dirty="0" smtClean="0"/>
              <a:t>座的楼形</a:t>
            </a:r>
            <a:endParaRPr lang="zh-CN" altLang="en-US" dirty="0"/>
          </a:p>
        </p:txBody>
      </p:sp>
      <p:pic>
        <p:nvPicPr>
          <p:cNvPr id="2050" name="Picture 2" descr="D:\works\gitWork\OVERMAKE\3 pictures\dataPicture12.jpe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53528" y="995344"/>
            <a:ext cx="2332602" cy="1749452"/>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descr="D:\works\gitWork\OVERMAKE\3 pictures\更复杂的数据图（201803121124）.jpe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22600" y="986992"/>
            <a:ext cx="2332603" cy="1749452"/>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p:cNvSpPr txBox="1"/>
          <p:nvPr/>
        </p:nvSpPr>
        <p:spPr>
          <a:xfrm>
            <a:off x="5288902" y="544323"/>
            <a:ext cx="3586232" cy="369332"/>
          </a:xfrm>
          <a:prstGeom prst="rect">
            <a:avLst/>
          </a:prstGeom>
          <a:noFill/>
        </p:spPr>
        <p:txBody>
          <a:bodyPr wrap="square" rtlCol="0">
            <a:spAutoFit/>
          </a:bodyPr>
          <a:lstStyle/>
          <a:p>
            <a:r>
              <a:rPr lang="zh-CN" altLang="en-US" dirty="0" smtClean="0"/>
              <a:t>根据手机传感器数据绘制的频谱</a:t>
            </a:r>
            <a:endParaRPr lang="zh-CN" altLang="en-US" dirty="0"/>
          </a:p>
        </p:txBody>
      </p:sp>
      <p:pic>
        <p:nvPicPr>
          <p:cNvPr id="15" name="Picture 4" descr="C:\Users\suck_dynasty\Desktop\运行新图片-201711211805.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8487" y="4159160"/>
            <a:ext cx="3754438" cy="2058988"/>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p:cNvSpPr txBox="1"/>
          <p:nvPr/>
        </p:nvSpPr>
        <p:spPr>
          <a:xfrm>
            <a:off x="626355" y="3675224"/>
            <a:ext cx="3272180" cy="369332"/>
          </a:xfrm>
          <a:prstGeom prst="rect">
            <a:avLst/>
          </a:prstGeom>
          <a:noFill/>
        </p:spPr>
        <p:txBody>
          <a:bodyPr wrap="square" rtlCol="0">
            <a:spAutoFit/>
          </a:bodyPr>
          <a:lstStyle/>
          <a:p>
            <a:r>
              <a:rPr lang="en-US" altLang="zh-CN" dirty="0" smtClean="0"/>
              <a:t>PC</a:t>
            </a:r>
            <a:r>
              <a:rPr lang="zh-CN" altLang="en-US" dirty="0" smtClean="0"/>
              <a:t>上的同步导航游戏</a:t>
            </a:r>
            <a:endParaRPr lang="zh-CN" altLang="en-US" dirty="0"/>
          </a:p>
        </p:txBody>
      </p:sp>
    </p:spTree>
    <p:extLst>
      <p:ext uri="{BB962C8B-B14F-4D97-AF65-F5344CB8AC3E}">
        <p14:creationId xmlns:p14="http://schemas.microsoft.com/office/powerpoint/2010/main" val="273866386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07732" y="581779"/>
            <a:ext cx="7721981" cy="830997"/>
          </a:xfrm>
          <a:prstGeom prst="rect">
            <a:avLst/>
          </a:prstGeom>
          <a:noFill/>
        </p:spPr>
        <p:txBody>
          <a:bodyPr wrap="square" rtlCol="0">
            <a:spAutoFit/>
          </a:bodyPr>
          <a:lstStyle/>
          <a:p>
            <a:r>
              <a:rPr lang="zh-CN" altLang="en-US" sz="2400" dirty="0" smtClean="0"/>
              <a:t>传统惯性导航</a:t>
            </a:r>
            <a:r>
              <a:rPr lang="zh-CN" altLang="en-US" sz="2400" dirty="0"/>
              <a:t>积分误差</a:t>
            </a:r>
            <a:r>
              <a:rPr lang="zh-CN" altLang="en-US" sz="2400" dirty="0" smtClean="0"/>
              <a:t>较大，不可使用</a:t>
            </a:r>
            <a:endParaRPr lang="zh-CN" altLang="en-US" sz="2400" dirty="0"/>
          </a:p>
          <a:p>
            <a:r>
              <a:rPr lang="zh-CN" altLang="en-US" sz="2400" dirty="0">
                <a:solidFill>
                  <a:srgbClr val="FF0000"/>
                </a:solidFill>
              </a:rPr>
              <a:t>手机</a:t>
            </a:r>
            <a:r>
              <a:rPr lang="zh-CN" altLang="en-US" sz="2400" dirty="0" smtClean="0">
                <a:solidFill>
                  <a:srgbClr val="FF0000"/>
                </a:solidFill>
              </a:rPr>
              <a:t>传感器 </a:t>
            </a:r>
            <a:r>
              <a:rPr lang="en-US" altLang="zh-CN" sz="2400" dirty="0" smtClean="0">
                <a:solidFill>
                  <a:srgbClr val="FF0000"/>
                </a:solidFill>
              </a:rPr>
              <a:t>+ </a:t>
            </a:r>
            <a:r>
              <a:rPr lang="zh-CN" altLang="en-US" sz="2400" dirty="0" smtClean="0">
                <a:solidFill>
                  <a:srgbClr val="FF0000"/>
                </a:solidFill>
              </a:rPr>
              <a:t>步行</a:t>
            </a:r>
            <a:r>
              <a:rPr lang="zh-CN" altLang="en-US" sz="2400" dirty="0">
                <a:solidFill>
                  <a:srgbClr val="FF0000"/>
                </a:solidFill>
              </a:rPr>
              <a:t>者</a:t>
            </a:r>
            <a:r>
              <a:rPr lang="zh-CN" altLang="en-US" sz="2400" dirty="0" smtClean="0">
                <a:solidFill>
                  <a:srgbClr val="FF0000"/>
                </a:solidFill>
              </a:rPr>
              <a:t>航迹推算</a:t>
            </a:r>
            <a:endParaRPr lang="zh-CN" altLang="en-US" sz="2400" dirty="0"/>
          </a:p>
        </p:txBody>
      </p:sp>
      <mc:AlternateContent xmlns:mc="http://schemas.openxmlformats.org/markup-compatibility/2006" xmlns:a14="http://schemas.microsoft.com/office/drawing/2010/main">
        <mc:Choice Requires="a14">
          <p:sp>
            <p:nvSpPr>
              <p:cNvPr id="5" name="矩形 4"/>
              <p:cNvSpPr/>
              <p:nvPr/>
            </p:nvSpPr>
            <p:spPr>
              <a:xfrm>
                <a:off x="3252061" y="5320261"/>
                <a:ext cx="3965637" cy="805670"/>
              </a:xfrm>
              <a:prstGeom prst="rect">
                <a:avLst/>
              </a:prstGeom>
            </p:spPr>
            <p:txBody>
              <a:bodyPr wrap="none">
                <a:spAutoFit/>
              </a:bodyPr>
              <a:lstStyle/>
              <a:p>
                <a14:m>
                  <m:oMath xmlns:m="http://schemas.openxmlformats.org/officeDocument/2006/math">
                    <m:d>
                      <m:dPr>
                        <m:begChr m:val="{"/>
                        <m:endChr m:val=""/>
                        <m:ctrlPr>
                          <a:rPr lang="zh-CN" altLang="zh-CN" sz="2400" i="1">
                            <a:latin typeface="Cambria Math"/>
                          </a:rPr>
                        </m:ctrlPr>
                      </m:dPr>
                      <m:e>
                        <m:eqArr>
                          <m:eqArrPr>
                            <m:ctrlPr>
                              <a:rPr lang="zh-CN" altLang="zh-CN" sz="2400" i="1">
                                <a:latin typeface="Cambria Math"/>
                              </a:rPr>
                            </m:ctrlPr>
                          </m:eqArrPr>
                          <m:e>
                            <m:sSub>
                              <m:sSubPr>
                                <m:ctrlPr>
                                  <a:rPr lang="zh-CN" altLang="zh-CN" sz="2400" i="1">
                                    <a:latin typeface="Cambria Math"/>
                                  </a:rPr>
                                </m:ctrlPr>
                              </m:sSubPr>
                              <m:e>
                                <m:r>
                                  <a:rPr lang="en-US" altLang="zh-CN" sz="2400" i="1">
                                    <a:latin typeface="Cambria Math"/>
                                  </a:rPr>
                                  <m:t>𝑥</m:t>
                                </m:r>
                              </m:e>
                              <m:sub>
                                <m:r>
                                  <a:rPr lang="en-US" altLang="zh-CN" sz="2400" i="1">
                                    <a:latin typeface="Cambria Math"/>
                                  </a:rPr>
                                  <m:t>𝑘</m:t>
                                </m:r>
                                <m:r>
                                  <a:rPr lang="en-US" altLang="zh-CN" sz="2400" i="1">
                                    <a:latin typeface="Cambria Math"/>
                                  </a:rPr>
                                  <m:t>+1</m:t>
                                </m:r>
                              </m:sub>
                            </m:sSub>
                            <m:r>
                              <a:rPr lang="en-US" altLang="zh-CN" sz="2400" i="1">
                                <a:latin typeface="Cambria Math"/>
                              </a:rPr>
                              <m:t>=</m:t>
                            </m:r>
                            <m:r>
                              <a:rPr lang="en-US" altLang="zh-CN" sz="2400">
                                <a:latin typeface="Cambria Math"/>
                              </a:rPr>
                              <m:t> </m:t>
                            </m:r>
                            <m:sSub>
                              <m:sSubPr>
                                <m:ctrlPr>
                                  <a:rPr lang="zh-CN" altLang="zh-CN" sz="2400" i="1">
                                    <a:latin typeface="Cambria Math"/>
                                  </a:rPr>
                                </m:ctrlPr>
                              </m:sSubPr>
                              <m:e>
                                <m:r>
                                  <a:rPr lang="en-US" altLang="zh-CN" sz="2400" i="1">
                                    <a:latin typeface="Cambria Math"/>
                                  </a:rPr>
                                  <m:t>𝑥</m:t>
                                </m:r>
                              </m:e>
                              <m:sub>
                                <m:r>
                                  <a:rPr lang="en-US" altLang="zh-CN" sz="2400" i="1">
                                    <a:latin typeface="Cambria Math"/>
                                  </a:rPr>
                                  <m:t>𝑘</m:t>
                                </m:r>
                              </m:sub>
                            </m:sSub>
                            <m:r>
                              <a:rPr lang="en-US" altLang="zh-CN" sz="2400" i="1">
                                <a:latin typeface="Cambria Math"/>
                              </a:rPr>
                              <m:t>+</m:t>
                            </m:r>
                            <m:sSub>
                              <m:sSubPr>
                                <m:ctrlPr>
                                  <a:rPr lang="zh-CN" altLang="zh-CN" sz="2400" i="1">
                                    <a:latin typeface="Cambria Math"/>
                                  </a:rPr>
                                </m:ctrlPr>
                              </m:sSubPr>
                              <m:e>
                                <m:r>
                                  <a:rPr lang="en-US" altLang="zh-CN" sz="2400" i="1">
                                    <a:latin typeface="Cambria Math"/>
                                  </a:rPr>
                                  <m:t>𝑆𝐿</m:t>
                                </m:r>
                              </m:e>
                              <m:sub>
                                <m:r>
                                  <a:rPr lang="en-US" altLang="zh-CN" sz="2400" i="1">
                                    <a:latin typeface="Cambria Math"/>
                                  </a:rPr>
                                  <m:t>𝑘</m:t>
                                </m:r>
                              </m:sub>
                            </m:sSub>
                            <m:r>
                              <a:rPr lang="en-US" altLang="zh-CN" sz="2400">
                                <a:latin typeface="Cambria Math"/>
                              </a:rPr>
                              <m:t>×</m:t>
                            </m:r>
                            <m:func>
                              <m:funcPr>
                                <m:ctrlPr>
                                  <a:rPr lang="zh-CN" altLang="zh-CN" sz="2400" i="1">
                                    <a:latin typeface="Cambria Math"/>
                                  </a:rPr>
                                </m:ctrlPr>
                              </m:funcPr>
                              <m:fName>
                                <m:r>
                                  <m:rPr>
                                    <m:sty m:val="p"/>
                                  </m:rPr>
                                  <a:rPr lang="en-US" altLang="zh-CN" sz="2400">
                                    <a:latin typeface="Cambria Math"/>
                                  </a:rPr>
                                  <m:t>sin</m:t>
                                </m:r>
                              </m:fName>
                              <m:e>
                                <m:r>
                                  <a:rPr lang="en-US" altLang="zh-CN" sz="2400" i="1">
                                    <a:latin typeface="Cambria Math"/>
                                  </a:rPr>
                                  <m:t>(</m:t>
                                </m:r>
                                <m:sSub>
                                  <m:sSubPr>
                                    <m:ctrlPr>
                                      <a:rPr lang="zh-CN" altLang="zh-CN" sz="2400" i="1">
                                        <a:latin typeface="Cambria Math"/>
                                      </a:rPr>
                                    </m:ctrlPr>
                                  </m:sSubPr>
                                  <m:e>
                                    <m:r>
                                      <a:rPr lang="en-US" altLang="zh-CN" sz="2400" i="1">
                                        <a:latin typeface="Cambria Math"/>
                                      </a:rPr>
                                      <m:t>𝜃</m:t>
                                    </m:r>
                                  </m:e>
                                  <m:sub>
                                    <m:r>
                                      <a:rPr lang="en-US" altLang="zh-CN" sz="2400" i="1">
                                        <a:latin typeface="Cambria Math"/>
                                      </a:rPr>
                                      <m:t>𝑘</m:t>
                                    </m:r>
                                  </m:sub>
                                </m:sSub>
                                <m:r>
                                  <a:rPr lang="en-US" altLang="zh-CN" sz="2400" i="1">
                                    <a:latin typeface="Cambria Math"/>
                                  </a:rPr>
                                  <m:t>)</m:t>
                                </m:r>
                              </m:e>
                            </m:func>
                          </m:e>
                          <m:e>
                            <m:sSub>
                              <m:sSubPr>
                                <m:ctrlPr>
                                  <a:rPr lang="zh-CN" altLang="zh-CN" sz="2400" i="1">
                                    <a:latin typeface="Cambria Math"/>
                                  </a:rPr>
                                </m:ctrlPr>
                              </m:sSubPr>
                              <m:e>
                                <m:r>
                                  <a:rPr lang="en-US" altLang="zh-CN" sz="2400" i="1">
                                    <a:latin typeface="Cambria Math"/>
                                  </a:rPr>
                                  <m:t>𝑦</m:t>
                                </m:r>
                              </m:e>
                              <m:sub>
                                <m:r>
                                  <a:rPr lang="en-US" altLang="zh-CN" sz="2400" i="1">
                                    <a:latin typeface="Cambria Math"/>
                                  </a:rPr>
                                  <m:t>𝑘</m:t>
                                </m:r>
                                <m:r>
                                  <a:rPr lang="en-US" altLang="zh-CN" sz="2400" i="1">
                                    <a:latin typeface="Cambria Math"/>
                                  </a:rPr>
                                  <m:t>+1</m:t>
                                </m:r>
                              </m:sub>
                            </m:sSub>
                            <m:r>
                              <a:rPr lang="en-US" altLang="zh-CN" sz="2400" i="1">
                                <a:latin typeface="Cambria Math"/>
                              </a:rPr>
                              <m:t>=</m:t>
                            </m:r>
                            <m:r>
                              <a:rPr lang="en-US" altLang="zh-CN" sz="2400">
                                <a:latin typeface="Cambria Math"/>
                              </a:rPr>
                              <m:t> </m:t>
                            </m:r>
                            <m:sSub>
                              <m:sSubPr>
                                <m:ctrlPr>
                                  <a:rPr lang="zh-CN" altLang="zh-CN" sz="2400" i="1">
                                    <a:latin typeface="Cambria Math"/>
                                  </a:rPr>
                                </m:ctrlPr>
                              </m:sSubPr>
                              <m:e>
                                <m:r>
                                  <a:rPr lang="en-US" altLang="zh-CN" sz="2400" i="1">
                                    <a:latin typeface="Cambria Math"/>
                                  </a:rPr>
                                  <m:t>𝑦</m:t>
                                </m:r>
                              </m:e>
                              <m:sub>
                                <m:r>
                                  <a:rPr lang="en-US" altLang="zh-CN" sz="2400" i="1">
                                    <a:latin typeface="Cambria Math"/>
                                  </a:rPr>
                                  <m:t>𝑘</m:t>
                                </m:r>
                              </m:sub>
                            </m:sSub>
                            <m:r>
                              <a:rPr lang="en-US" altLang="zh-CN" sz="2400" i="1">
                                <a:latin typeface="Cambria Math"/>
                              </a:rPr>
                              <m:t>+</m:t>
                            </m:r>
                            <m:sSub>
                              <m:sSubPr>
                                <m:ctrlPr>
                                  <a:rPr lang="zh-CN" altLang="zh-CN" sz="2400" i="1">
                                    <a:latin typeface="Cambria Math"/>
                                  </a:rPr>
                                </m:ctrlPr>
                              </m:sSubPr>
                              <m:e>
                                <m:r>
                                  <a:rPr lang="en-US" altLang="zh-CN" sz="2400" i="1">
                                    <a:latin typeface="Cambria Math"/>
                                  </a:rPr>
                                  <m:t>𝑆𝐿</m:t>
                                </m:r>
                              </m:e>
                              <m:sub>
                                <m:r>
                                  <a:rPr lang="en-US" altLang="zh-CN" sz="2400" i="1">
                                    <a:latin typeface="Cambria Math"/>
                                  </a:rPr>
                                  <m:t>𝑘</m:t>
                                </m:r>
                              </m:sub>
                            </m:sSub>
                            <m:r>
                              <a:rPr lang="en-US" altLang="zh-CN" sz="2400">
                                <a:latin typeface="Cambria Math"/>
                              </a:rPr>
                              <m:t>×</m:t>
                            </m:r>
                            <m:func>
                              <m:funcPr>
                                <m:ctrlPr>
                                  <a:rPr lang="zh-CN" altLang="zh-CN" sz="2400" i="1">
                                    <a:latin typeface="Cambria Math"/>
                                  </a:rPr>
                                </m:ctrlPr>
                              </m:funcPr>
                              <m:fName>
                                <m:r>
                                  <m:rPr>
                                    <m:sty m:val="p"/>
                                  </m:rPr>
                                  <a:rPr lang="en-US" altLang="zh-CN" sz="2400">
                                    <a:latin typeface="Cambria Math"/>
                                  </a:rPr>
                                  <m:t>cos</m:t>
                                </m:r>
                              </m:fName>
                              <m:e>
                                <m:r>
                                  <a:rPr lang="en-US" altLang="zh-CN" sz="2400" i="1">
                                    <a:latin typeface="Cambria Math"/>
                                  </a:rPr>
                                  <m:t>(</m:t>
                                </m:r>
                                <m:sSub>
                                  <m:sSubPr>
                                    <m:ctrlPr>
                                      <a:rPr lang="zh-CN" altLang="zh-CN" sz="2400" i="1">
                                        <a:latin typeface="Cambria Math"/>
                                      </a:rPr>
                                    </m:ctrlPr>
                                  </m:sSubPr>
                                  <m:e>
                                    <m:r>
                                      <a:rPr lang="en-US" altLang="zh-CN" sz="2400" i="1">
                                        <a:latin typeface="Cambria Math"/>
                                      </a:rPr>
                                      <m:t>𝜃</m:t>
                                    </m:r>
                                  </m:e>
                                  <m:sub>
                                    <m:r>
                                      <a:rPr lang="en-US" altLang="zh-CN" sz="2400" i="1">
                                        <a:latin typeface="Cambria Math"/>
                                      </a:rPr>
                                      <m:t>𝑘</m:t>
                                    </m:r>
                                  </m:sub>
                                </m:sSub>
                                <m:r>
                                  <a:rPr lang="en-US" altLang="zh-CN" sz="2400" i="1">
                                    <a:latin typeface="Cambria Math"/>
                                  </a:rPr>
                                  <m:t>)</m:t>
                                </m:r>
                              </m:e>
                            </m:func>
                          </m:e>
                        </m:eqArr>
                      </m:e>
                    </m:d>
                  </m:oMath>
                </a14:m>
                <a:r>
                  <a:rPr lang="en-US" altLang="zh-CN" dirty="0"/>
                  <a:t> </a:t>
                </a:r>
                <a:endParaRPr lang="zh-CN" altLang="en-US" dirty="0"/>
              </a:p>
            </p:txBody>
          </p:sp>
        </mc:Choice>
        <mc:Fallback xmlns="">
          <p:sp>
            <p:nvSpPr>
              <p:cNvPr id="5" name="矩形 4"/>
              <p:cNvSpPr>
                <a:spLocks noRot="1" noChangeAspect="1" noMove="1" noResize="1" noEditPoints="1" noAdjustHandles="1" noChangeArrowheads="1" noChangeShapeType="1" noTextEdit="1"/>
              </p:cNvSpPr>
              <p:nvPr/>
            </p:nvSpPr>
            <p:spPr>
              <a:xfrm>
                <a:off x="3252061" y="5320261"/>
                <a:ext cx="3965637" cy="805670"/>
              </a:xfrm>
              <a:prstGeom prst="rect">
                <a:avLst/>
              </a:prstGeom>
              <a:blipFill rotWithShape="1">
                <a:blip r:embed="rId3"/>
                <a:stretch>
                  <a:fillRect/>
                </a:stretch>
              </a:blipFill>
            </p:spPr>
            <p:txBody>
              <a:bodyPr/>
              <a:lstStyle/>
              <a:p>
                <a:r>
                  <a:rPr lang="zh-CN" altLang="en-US">
                    <a:noFill/>
                  </a:rPr>
                  <a:t> </a:t>
                </a:r>
              </a:p>
            </p:txBody>
          </p:sp>
        </mc:Fallback>
      </mc:AlternateContent>
      <p:sp>
        <p:nvSpPr>
          <p:cNvPr id="7" name="TextBox 6"/>
          <p:cNvSpPr txBox="1"/>
          <p:nvPr/>
        </p:nvSpPr>
        <p:spPr>
          <a:xfrm>
            <a:off x="3923928" y="107140"/>
            <a:ext cx="2797607" cy="369332"/>
          </a:xfrm>
          <a:prstGeom prst="rect">
            <a:avLst/>
          </a:prstGeom>
          <a:noFill/>
        </p:spPr>
        <p:txBody>
          <a:bodyPr wrap="square" rtlCol="0">
            <a:spAutoFit/>
          </a:bodyPr>
          <a:lstStyle/>
          <a:p>
            <a:r>
              <a:rPr lang="zh-CN" altLang="en-US" b="1" dirty="0" smtClean="0"/>
              <a:t>定位方案</a:t>
            </a:r>
            <a:endParaRPr lang="zh-CN" altLang="en-US" b="1" dirty="0"/>
          </a:p>
        </p:txBody>
      </p:sp>
      <p:pic>
        <p:nvPicPr>
          <p:cNvPr id="10" name="Picture 2" descr="C:\Users\suck_dynasty\Desktop\答辩PPT以及其他资源\定位轨迹.gif"/>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3219927" y="1555513"/>
            <a:ext cx="5689123" cy="361049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C:\Users\suck_dynasty\Desktop\PPT图\A.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5670" y="1650990"/>
            <a:ext cx="2090091" cy="209336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507732" y="6218148"/>
            <a:ext cx="535876" cy="523220"/>
          </a:xfrm>
          <a:prstGeom prst="rect">
            <a:avLst/>
          </a:prstGeom>
          <a:noFill/>
        </p:spPr>
        <p:txBody>
          <a:bodyPr wrap="square" rtlCol="0">
            <a:spAutoFit/>
          </a:bodyPr>
          <a:lstStyle/>
          <a:p>
            <a:r>
              <a:rPr lang="en-US" altLang="zh-CN" sz="2800" b="1" dirty="0" smtClean="0"/>
              <a:t>2</a:t>
            </a:r>
            <a:endParaRPr lang="zh-CN" altLang="en-US" sz="2800" b="1" dirty="0"/>
          </a:p>
        </p:txBody>
      </p:sp>
      <p:pic>
        <p:nvPicPr>
          <p:cNvPr id="2050" name="Picture 2" descr="C:\Users\suck_dynasty\Desktop\move.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6427" y="3933056"/>
            <a:ext cx="2568575" cy="1997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873250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suck_dynasty\Desktop\流程图黑白.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47964" y="719118"/>
            <a:ext cx="4786142" cy="576064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305339" y="1647805"/>
            <a:ext cx="1571530" cy="2308324"/>
          </a:xfrm>
          <a:prstGeom prst="rect">
            <a:avLst/>
          </a:prstGeom>
          <a:noFill/>
        </p:spPr>
        <p:txBody>
          <a:bodyPr wrap="square" rtlCol="0">
            <a:spAutoFit/>
          </a:bodyPr>
          <a:lstStyle/>
          <a:p>
            <a:r>
              <a:rPr lang="zh-CN" altLang="en-US" sz="2400" dirty="0" smtClean="0"/>
              <a:t>数据收集 </a:t>
            </a:r>
            <a:endParaRPr lang="en-US" altLang="zh-CN" sz="2400" dirty="0" smtClean="0"/>
          </a:p>
          <a:p>
            <a:r>
              <a:rPr lang="zh-CN" altLang="en-US" sz="2400" dirty="0" smtClean="0"/>
              <a:t>数据滤波 </a:t>
            </a:r>
            <a:endParaRPr lang="en-US" altLang="zh-CN" sz="2400" dirty="0" smtClean="0"/>
          </a:p>
          <a:p>
            <a:r>
              <a:rPr lang="zh-CN" altLang="en-US" sz="2400" dirty="0" smtClean="0"/>
              <a:t>步态分析</a:t>
            </a:r>
            <a:endParaRPr lang="en-US" altLang="zh-CN" sz="2400" dirty="0" smtClean="0"/>
          </a:p>
          <a:p>
            <a:r>
              <a:rPr lang="zh-CN" altLang="en-US" sz="2400" dirty="0" smtClean="0"/>
              <a:t>方向判定</a:t>
            </a:r>
            <a:endParaRPr lang="en-US" altLang="zh-CN" sz="2400" dirty="0" smtClean="0"/>
          </a:p>
          <a:p>
            <a:r>
              <a:rPr lang="zh-CN" altLang="en-US" sz="2400" dirty="0" smtClean="0"/>
              <a:t>步长估计</a:t>
            </a:r>
            <a:endParaRPr lang="en-US" altLang="zh-CN" sz="2400" dirty="0" smtClean="0"/>
          </a:p>
          <a:p>
            <a:r>
              <a:rPr lang="zh-CN" altLang="en-US" sz="2400" dirty="0" smtClean="0"/>
              <a:t>坐标计算</a:t>
            </a:r>
            <a:endParaRPr lang="zh-CN" altLang="en-US" sz="2400" dirty="0"/>
          </a:p>
        </p:txBody>
      </p:sp>
      <p:sp>
        <p:nvSpPr>
          <p:cNvPr id="6" name="TextBox 5"/>
          <p:cNvSpPr txBox="1"/>
          <p:nvPr/>
        </p:nvSpPr>
        <p:spPr>
          <a:xfrm>
            <a:off x="2538579" y="1569859"/>
            <a:ext cx="1709385" cy="3416320"/>
          </a:xfrm>
          <a:prstGeom prst="rect">
            <a:avLst/>
          </a:prstGeom>
          <a:noFill/>
        </p:spPr>
        <p:txBody>
          <a:bodyPr wrap="square" rtlCol="0">
            <a:spAutoFit/>
          </a:bodyPr>
          <a:lstStyle/>
          <a:p>
            <a:r>
              <a:rPr lang="zh-CN" altLang="en-US" sz="2400" dirty="0"/>
              <a:t>数据</a:t>
            </a:r>
            <a:r>
              <a:rPr lang="zh-CN" altLang="en-US" sz="2400" dirty="0" smtClean="0"/>
              <a:t>收集</a:t>
            </a:r>
            <a:endParaRPr lang="en-US" altLang="zh-CN" sz="2400" dirty="0" smtClean="0"/>
          </a:p>
          <a:p>
            <a:r>
              <a:rPr lang="zh-CN" altLang="en-US" sz="2400" dirty="0" smtClean="0"/>
              <a:t>数据滤波 </a:t>
            </a:r>
            <a:endParaRPr lang="en-US" altLang="zh-CN" sz="2400" dirty="0" smtClean="0"/>
          </a:p>
          <a:p>
            <a:r>
              <a:rPr lang="zh-CN" altLang="en-US" sz="2400" dirty="0" smtClean="0">
                <a:solidFill>
                  <a:srgbClr val="FF0000"/>
                </a:solidFill>
              </a:rPr>
              <a:t>主轴选择</a:t>
            </a:r>
            <a:endParaRPr lang="en-US" altLang="zh-CN" sz="2400" dirty="0" smtClean="0">
              <a:solidFill>
                <a:srgbClr val="FF0000"/>
              </a:solidFill>
            </a:endParaRPr>
          </a:p>
          <a:p>
            <a:r>
              <a:rPr lang="zh-CN" altLang="en-US" sz="2400" dirty="0" smtClean="0">
                <a:solidFill>
                  <a:srgbClr val="FF0000"/>
                </a:solidFill>
              </a:rPr>
              <a:t>步态分析 </a:t>
            </a:r>
            <a:endParaRPr lang="en-US" altLang="zh-CN" sz="2400" dirty="0" smtClean="0">
              <a:solidFill>
                <a:srgbClr val="FF0000"/>
              </a:solidFill>
            </a:endParaRPr>
          </a:p>
          <a:p>
            <a:r>
              <a:rPr lang="zh-CN" altLang="en-US" sz="2400" dirty="0" smtClean="0">
                <a:solidFill>
                  <a:srgbClr val="FF0000"/>
                </a:solidFill>
              </a:rPr>
              <a:t>行为判断 </a:t>
            </a:r>
            <a:endParaRPr lang="en-US" altLang="zh-CN" sz="2400" dirty="0" smtClean="0">
              <a:solidFill>
                <a:srgbClr val="FF0000"/>
              </a:solidFill>
            </a:endParaRPr>
          </a:p>
          <a:p>
            <a:r>
              <a:rPr lang="zh-CN" altLang="en-US" sz="2400" dirty="0" smtClean="0"/>
              <a:t>方向判定 </a:t>
            </a:r>
            <a:endParaRPr lang="en-US" altLang="zh-CN" sz="2400" dirty="0" smtClean="0"/>
          </a:p>
          <a:p>
            <a:r>
              <a:rPr lang="zh-CN" altLang="en-US" sz="2400" dirty="0" smtClean="0">
                <a:solidFill>
                  <a:srgbClr val="C00000"/>
                </a:solidFill>
              </a:rPr>
              <a:t>步长估计</a:t>
            </a:r>
            <a:endParaRPr lang="en-US" altLang="zh-CN" sz="2400" dirty="0" smtClean="0">
              <a:solidFill>
                <a:srgbClr val="C00000"/>
              </a:solidFill>
            </a:endParaRPr>
          </a:p>
          <a:p>
            <a:r>
              <a:rPr lang="zh-CN" altLang="en-US" sz="2400" dirty="0" smtClean="0">
                <a:solidFill>
                  <a:srgbClr val="FF0000"/>
                </a:solidFill>
              </a:rPr>
              <a:t>纵向位移</a:t>
            </a:r>
            <a:endParaRPr lang="en-US" altLang="zh-CN" sz="2400" dirty="0" smtClean="0">
              <a:solidFill>
                <a:srgbClr val="FF0000"/>
              </a:solidFill>
            </a:endParaRPr>
          </a:p>
          <a:p>
            <a:r>
              <a:rPr lang="zh-CN" altLang="en-US" sz="2400" dirty="0" smtClean="0"/>
              <a:t>坐标</a:t>
            </a:r>
            <a:r>
              <a:rPr lang="zh-CN" altLang="en-US" sz="2400" dirty="0"/>
              <a:t>计算</a:t>
            </a:r>
            <a:r>
              <a:rPr lang="zh-CN" altLang="en-US" dirty="0"/>
              <a:t> </a:t>
            </a:r>
          </a:p>
        </p:txBody>
      </p:sp>
      <p:sp>
        <p:nvSpPr>
          <p:cNvPr id="7" name="TextBox 6"/>
          <p:cNvSpPr txBox="1"/>
          <p:nvPr/>
        </p:nvSpPr>
        <p:spPr>
          <a:xfrm>
            <a:off x="3851920" y="32957"/>
            <a:ext cx="2304256" cy="369332"/>
          </a:xfrm>
          <a:prstGeom prst="rect">
            <a:avLst/>
          </a:prstGeom>
          <a:noFill/>
        </p:spPr>
        <p:txBody>
          <a:bodyPr wrap="square" rtlCol="0">
            <a:spAutoFit/>
          </a:bodyPr>
          <a:lstStyle/>
          <a:p>
            <a:r>
              <a:rPr lang="en-US" altLang="zh-CN" b="1" dirty="0" smtClean="0"/>
              <a:t>PDR</a:t>
            </a:r>
            <a:r>
              <a:rPr lang="zh-CN" altLang="en-US" b="1" dirty="0" smtClean="0"/>
              <a:t>介绍与进化</a:t>
            </a:r>
            <a:endParaRPr lang="zh-CN" altLang="en-US" b="1" dirty="0"/>
          </a:p>
        </p:txBody>
      </p:sp>
      <p:sp>
        <p:nvSpPr>
          <p:cNvPr id="9" name="左大括号 8"/>
          <p:cNvSpPr/>
          <p:nvPr/>
        </p:nvSpPr>
        <p:spPr>
          <a:xfrm rot="10800000">
            <a:off x="3851919" y="2413078"/>
            <a:ext cx="252029" cy="945711"/>
          </a:xfrm>
          <a:prstGeom prst="leftBrace">
            <a:avLst>
              <a:gd name="adj1" fmla="val 86954"/>
              <a:gd name="adj2" fmla="val 50000"/>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2" name="下箭头 1"/>
          <p:cNvSpPr/>
          <p:nvPr/>
        </p:nvSpPr>
        <p:spPr>
          <a:xfrm rot="16200000">
            <a:off x="1949373" y="2124550"/>
            <a:ext cx="432048" cy="5770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左大括号 11"/>
          <p:cNvSpPr/>
          <p:nvPr/>
        </p:nvSpPr>
        <p:spPr>
          <a:xfrm>
            <a:off x="2315828" y="3474777"/>
            <a:ext cx="264110" cy="945711"/>
          </a:xfrm>
          <a:prstGeom prst="leftBrace">
            <a:avLst>
              <a:gd name="adj1" fmla="val 86954"/>
              <a:gd name="adj2" fmla="val 48524"/>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cxnSp>
        <p:nvCxnSpPr>
          <p:cNvPr id="5" name="肘形连接符 4"/>
          <p:cNvCxnSpPr>
            <a:endCxn id="12" idx="1"/>
          </p:cNvCxnSpPr>
          <p:nvPr/>
        </p:nvCxnSpPr>
        <p:spPr>
          <a:xfrm rot="5400000">
            <a:off x="2111238" y="3464973"/>
            <a:ext cx="673291" cy="264110"/>
          </a:xfrm>
          <a:prstGeom prst="bentConnector4">
            <a:avLst>
              <a:gd name="adj1" fmla="val -469"/>
              <a:gd name="adj2" fmla="val 186555"/>
            </a:avLst>
          </a:prstGeom>
          <a:ln>
            <a:tailEnd type="arrow"/>
          </a:ln>
        </p:spPr>
        <p:style>
          <a:lnRef idx="2">
            <a:schemeClr val="dk1"/>
          </a:lnRef>
          <a:fillRef idx="0">
            <a:schemeClr val="dk1"/>
          </a:fillRef>
          <a:effectRef idx="1">
            <a:schemeClr val="dk1"/>
          </a:effectRef>
          <a:fontRef idx="minor">
            <a:schemeClr val="tx1"/>
          </a:fontRef>
        </p:style>
      </p:cxnSp>
      <p:sp>
        <p:nvSpPr>
          <p:cNvPr id="13" name="TextBox 12"/>
          <p:cNvSpPr txBox="1"/>
          <p:nvPr/>
        </p:nvSpPr>
        <p:spPr>
          <a:xfrm>
            <a:off x="507732" y="6218148"/>
            <a:ext cx="535876" cy="523220"/>
          </a:xfrm>
          <a:prstGeom prst="rect">
            <a:avLst/>
          </a:prstGeom>
          <a:noFill/>
        </p:spPr>
        <p:txBody>
          <a:bodyPr wrap="square" rtlCol="0">
            <a:spAutoFit/>
          </a:bodyPr>
          <a:lstStyle/>
          <a:p>
            <a:r>
              <a:rPr lang="en-US" altLang="zh-CN" sz="2800" b="1" dirty="0" smtClean="0"/>
              <a:t>3</a:t>
            </a:r>
            <a:endParaRPr lang="zh-CN" altLang="en-US" sz="2800" b="1" dirty="0"/>
          </a:p>
        </p:txBody>
      </p:sp>
    </p:spTree>
    <p:extLst>
      <p:ext uri="{BB962C8B-B14F-4D97-AF65-F5344CB8AC3E}">
        <p14:creationId xmlns:p14="http://schemas.microsoft.com/office/powerpoint/2010/main" val="127844873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851920" y="32957"/>
            <a:ext cx="2304256" cy="369332"/>
          </a:xfrm>
          <a:prstGeom prst="rect">
            <a:avLst/>
          </a:prstGeom>
          <a:noFill/>
        </p:spPr>
        <p:txBody>
          <a:bodyPr wrap="square" rtlCol="0">
            <a:spAutoFit/>
          </a:bodyPr>
          <a:lstStyle/>
          <a:p>
            <a:r>
              <a:rPr lang="zh-CN" altLang="en-US" b="1" dirty="0" smtClean="0"/>
              <a:t>数据收集</a:t>
            </a:r>
            <a:endParaRPr lang="zh-CN" altLang="en-US" b="1" dirty="0"/>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9491" y="2650411"/>
            <a:ext cx="3960440" cy="21488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图片 7"/>
          <p:cNvPicPr/>
          <p:nvPr/>
        </p:nvPicPr>
        <p:blipFill>
          <a:blip r:embed="rId4">
            <a:extLst>
              <a:ext uri="{28A0092B-C50C-407E-A947-70E740481C1C}">
                <a14:useLocalDpi xmlns:a14="http://schemas.microsoft.com/office/drawing/2010/main" val="0"/>
              </a:ext>
            </a:extLst>
          </a:blip>
          <a:stretch>
            <a:fillRect/>
          </a:stretch>
        </p:blipFill>
        <p:spPr>
          <a:xfrm>
            <a:off x="379491" y="486018"/>
            <a:ext cx="3960440" cy="2116092"/>
          </a:xfrm>
          <a:prstGeom prst="rect">
            <a:avLst/>
          </a:prstGeom>
        </p:spPr>
      </p:pic>
      <p:pic>
        <p:nvPicPr>
          <p:cNvPr id="5124" name="Picture 4" descr="C:\Users\suck_dynasty\Desktop\show.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9491" y="4824081"/>
            <a:ext cx="3960440" cy="155494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4923050" y="486018"/>
            <a:ext cx="3469636" cy="4154984"/>
          </a:xfrm>
          <a:prstGeom prst="rect">
            <a:avLst/>
          </a:prstGeom>
          <a:noFill/>
        </p:spPr>
        <p:txBody>
          <a:bodyPr wrap="square" rtlCol="0">
            <a:spAutoFit/>
          </a:bodyPr>
          <a:lstStyle/>
          <a:p>
            <a:r>
              <a:rPr lang="zh-CN" altLang="en-US" sz="2400" dirty="0" smtClean="0">
                <a:solidFill>
                  <a:srgbClr val="FF0000"/>
                </a:solidFill>
              </a:rPr>
              <a:t>加速度传感器</a:t>
            </a:r>
            <a:endParaRPr lang="en-US" altLang="zh-CN" sz="2400" dirty="0" smtClean="0">
              <a:solidFill>
                <a:srgbClr val="FF0000"/>
              </a:solidFill>
            </a:endParaRPr>
          </a:p>
          <a:p>
            <a:r>
              <a:rPr lang="zh-CN" altLang="en-US" sz="2400" dirty="0" smtClean="0">
                <a:solidFill>
                  <a:srgbClr val="FF0000"/>
                </a:solidFill>
              </a:rPr>
              <a:t>陀螺仪</a:t>
            </a:r>
            <a:endParaRPr lang="en-US" altLang="zh-CN" sz="2400" dirty="0" smtClean="0">
              <a:solidFill>
                <a:srgbClr val="FF0000"/>
              </a:solidFill>
            </a:endParaRPr>
          </a:p>
          <a:p>
            <a:r>
              <a:rPr lang="zh-CN" altLang="en-US" sz="2400" dirty="0">
                <a:solidFill>
                  <a:srgbClr val="FF0000"/>
                </a:solidFill>
              </a:rPr>
              <a:t>磁力</a:t>
            </a:r>
            <a:r>
              <a:rPr lang="zh-CN" altLang="en-US" sz="2400" dirty="0" smtClean="0">
                <a:solidFill>
                  <a:srgbClr val="FF0000"/>
                </a:solidFill>
              </a:rPr>
              <a:t>计</a:t>
            </a:r>
            <a:endParaRPr lang="en-US" altLang="zh-CN" sz="2400" dirty="0" smtClean="0">
              <a:solidFill>
                <a:srgbClr val="FF0000"/>
              </a:solidFill>
            </a:endParaRPr>
          </a:p>
          <a:p>
            <a:r>
              <a:rPr lang="zh-CN" altLang="en-US" sz="2400" dirty="0">
                <a:solidFill>
                  <a:srgbClr val="FF0000"/>
                </a:solidFill>
              </a:rPr>
              <a:t>时间</a:t>
            </a:r>
            <a:r>
              <a:rPr lang="zh-CN" altLang="en-US" sz="2400" dirty="0" smtClean="0">
                <a:solidFill>
                  <a:srgbClr val="FF0000"/>
                </a:solidFill>
              </a:rPr>
              <a:t>戳</a:t>
            </a:r>
            <a:endParaRPr lang="en-US" altLang="zh-CN" sz="2400" dirty="0" smtClean="0">
              <a:solidFill>
                <a:srgbClr val="FF0000"/>
              </a:solidFill>
            </a:endParaRPr>
          </a:p>
          <a:p>
            <a:r>
              <a:rPr lang="zh-CN" altLang="en-US" sz="2400" dirty="0" smtClean="0">
                <a:solidFill>
                  <a:srgbClr val="FF0000"/>
                </a:solidFill>
              </a:rPr>
              <a:t>状态标签</a:t>
            </a:r>
            <a:endParaRPr lang="en-US" altLang="zh-CN" sz="2400" dirty="0" smtClean="0">
              <a:solidFill>
                <a:srgbClr val="FF0000"/>
              </a:solidFill>
            </a:endParaRPr>
          </a:p>
          <a:p>
            <a:endParaRPr lang="en-US" altLang="zh-CN" sz="2400" dirty="0" smtClean="0">
              <a:solidFill>
                <a:srgbClr val="FF0000"/>
              </a:solidFill>
            </a:endParaRPr>
          </a:p>
          <a:p>
            <a:r>
              <a:rPr lang="zh-CN" altLang="en-US" sz="2400" dirty="0" smtClean="0">
                <a:solidFill>
                  <a:srgbClr val="C00000"/>
                </a:solidFill>
              </a:rPr>
              <a:t>特殊算法的结算结果</a:t>
            </a:r>
            <a:endParaRPr lang="en-US" altLang="zh-CN" sz="2400" dirty="0" smtClean="0">
              <a:solidFill>
                <a:srgbClr val="C00000"/>
              </a:solidFill>
            </a:endParaRPr>
          </a:p>
          <a:p>
            <a:r>
              <a:rPr lang="zh-CN" altLang="en-US" sz="2400" dirty="0">
                <a:solidFill>
                  <a:srgbClr val="C00000"/>
                </a:solidFill>
              </a:rPr>
              <a:t>电子罗盘</a:t>
            </a:r>
            <a:r>
              <a:rPr lang="zh-CN" altLang="en-US" sz="2400" dirty="0" smtClean="0">
                <a:solidFill>
                  <a:srgbClr val="C00000"/>
                </a:solidFill>
              </a:rPr>
              <a:t>读数</a:t>
            </a:r>
            <a:endParaRPr lang="en-US" altLang="zh-CN" sz="2400" dirty="0" smtClean="0">
              <a:solidFill>
                <a:srgbClr val="C00000"/>
              </a:solidFill>
            </a:endParaRPr>
          </a:p>
          <a:p>
            <a:r>
              <a:rPr lang="en-US" altLang="zh-CN" sz="2400" dirty="0" smtClean="0">
                <a:solidFill>
                  <a:srgbClr val="C00000"/>
                </a:solidFill>
              </a:rPr>
              <a:t>GPS</a:t>
            </a:r>
            <a:r>
              <a:rPr lang="zh-CN" altLang="en-US" sz="2400" dirty="0" smtClean="0">
                <a:solidFill>
                  <a:srgbClr val="C00000"/>
                </a:solidFill>
              </a:rPr>
              <a:t>数据</a:t>
            </a:r>
            <a:endParaRPr lang="en-US" altLang="zh-CN" sz="2400" dirty="0" smtClean="0">
              <a:solidFill>
                <a:srgbClr val="C00000"/>
              </a:solidFill>
            </a:endParaRPr>
          </a:p>
          <a:p>
            <a:endParaRPr lang="en-US" altLang="zh-CN" sz="2400" dirty="0" smtClean="0">
              <a:solidFill>
                <a:srgbClr val="C00000"/>
              </a:solidFill>
            </a:endParaRPr>
          </a:p>
          <a:p>
            <a:r>
              <a:rPr lang="zh-CN" altLang="en-US" sz="2400" dirty="0" smtClean="0"/>
              <a:t>气压计数据等</a:t>
            </a:r>
            <a:endParaRPr lang="zh-CN" altLang="en-US" sz="2400" dirty="0"/>
          </a:p>
        </p:txBody>
      </p:sp>
      <p:pic>
        <p:nvPicPr>
          <p:cNvPr id="9" name="图片 8" descr="C:\Users\suck_dynasty\Desktop\DATA.png"/>
          <p:cNvPicPr/>
          <p:nvPr/>
        </p:nvPicPr>
        <p:blipFill>
          <a:blip r:embed="rId6">
            <a:extLst>
              <a:ext uri="{28A0092B-C50C-407E-A947-70E740481C1C}">
                <a14:useLocalDpi xmlns:a14="http://schemas.microsoft.com/office/drawing/2010/main" val="0"/>
              </a:ext>
            </a:extLst>
          </a:blip>
          <a:srcRect/>
          <a:stretch>
            <a:fillRect/>
          </a:stretch>
        </p:blipFill>
        <p:spPr bwMode="auto">
          <a:xfrm>
            <a:off x="4716016" y="4824081"/>
            <a:ext cx="4083314" cy="1656184"/>
          </a:xfrm>
          <a:prstGeom prst="rect">
            <a:avLst/>
          </a:prstGeom>
          <a:noFill/>
          <a:ln>
            <a:noFill/>
          </a:ln>
        </p:spPr>
      </p:pic>
      <p:sp>
        <p:nvSpPr>
          <p:cNvPr id="3" name="TextBox 2"/>
          <p:cNvSpPr txBox="1"/>
          <p:nvPr/>
        </p:nvSpPr>
        <p:spPr>
          <a:xfrm>
            <a:off x="1331640" y="5939988"/>
            <a:ext cx="2016224" cy="369332"/>
          </a:xfrm>
          <a:prstGeom prst="rect">
            <a:avLst/>
          </a:prstGeom>
          <a:noFill/>
        </p:spPr>
        <p:txBody>
          <a:bodyPr wrap="square" rtlCol="0">
            <a:spAutoFit/>
          </a:bodyPr>
          <a:lstStyle/>
          <a:p>
            <a:r>
              <a:rPr lang="zh-CN" altLang="en-US" b="1" dirty="0" smtClean="0">
                <a:solidFill>
                  <a:schemeClr val="accent2">
                    <a:lumMod val="75000"/>
                  </a:schemeClr>
                </a:solidFill>
              </a:rPr>
              <a:t>缓冲区到缓冲区</a:t>
            </a:r>
            <a:endParaRPr lang="zh-CN" altLang="en-US" b="1" dirty="0">
              <a:solidFill>
                <a:schemeClr val="accent2">
                  <a:lumMod val="75000"/>
                </a:schemeClr>
              </a:solidFill>
            </a:endParaRPr>
          </a:p>
        </p:txBody>
      </p:sp>
      <p:sp>
        <p:nvSpPr>
          <p:cNvPr id="10" name="TextBox 9"/>
          <p:cNvSpPr txBox="1"/>
          <p:nvPr/>
        </p:nvSpPr>
        <p:spPr>
          <a:xfrm>
            <a:off x="507732" y="6218148"/>
            <a:ext cx="535876" cy="523220"/>
          </a:xfrm>
          <a:prstGeom prst="rect">
            <a:avLst/>
          </a:prstGeom>
          <a:noFill/>
        </p:spPr>
        <p:txBody>
          <a:bodyPr wrap="square" rtlCol="0">
            <a:spAutoFit/>
          </a:bodyPr>
          <a:lstStyle/>
          <a:p>
            <a:r>
              <a:rPr lang="en-US" altLang="zh-CN" sz="2800" b="1" dirty="0" smtClean="0"/>
              <a:t>4</a:t>
            </a:r>
            <a:endParaRPr lang="zh-CN" altLang="en-US" sz="2800" b="1" dirty="0"/>
          </a:p>
        </p:txBody>
      </p:sp>
    </p:spTree>
    <p:extLst>
      <p:ext uri="{BB962C8B-B14F-4D97-AF65-F5344CB8AC3E}">
        <p14:creationId xmlns:p14="http://schemas.microsoft.com/office/powerpoint/2010/main" val="20380767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3851920" y="32957"/>
            <a:ext cx="2304256" cy="369332"/>
          </a:xfrm>
          <a:prstGeom prst="rect">
            <a:avLst/>
          </a:prstGeom>
          <a:noFill/>
        </p:spPr>
        <p:txBody>
          <a:bodyPr wrap="square" rtlCol="0">
            <a:spAutoFit/>
          </a:bodyPr>
          <a:lstStyle/>
          <a:p>
            <a:r>
              <a:rPr lang="zh-CN" altLang="en-US" b="1" dirty="0" smtClean="0"/>
              <a:t>数据滤波</a:t>
            </a:r>
            <a:endParaRPr lang="zh-CN" altLang="en-US" b="1" dirty="0"/>
          </a:p>
        </p:txBody>
      </p:sp>
      <p:sp>
        <p:nvSpPr>
          <p:cNvPr id="2" name="TextBox 1"/>
          <p:cNvSpPr txBox="1"/>
          <p:nvPr/>
        </p:nvSpPr>
        <p:spPr>
          <a:xfrm>
            <a:off x="205734" y="627387"/>
            <a:ext cx="4798314" cy="1569660"/>
          </a:xfrm>
          <a:prstGeom prst="rect">
            <a:avLst/>
          </a:prstGeom>
          <a:noFill/>
        </p:spPr>
        <p:txBody>
          <a:bodyPr wrap="square" rtlCol="0">
            <a:spAutoFit/>
          </a:bodyPr>
          <a:lstStyle/>
          <a:p>
            <a:r>
              <a:rPr lang="zh-CN" altLang="en-US" sz="2400" dirty="0" smtClean="0"/>
              <a:t>一个人行走的频率为</a:t>
            </a:r>
            <a:r>
              <a:rPr lang="en-US" altLang="zh-CN" sz="2400" dirty="0" smtClean="0"/>
              <a:t>1-3HZ</a:t>
            </a:r>
          </a:p>
          <a:p>
            <a:r>
              <a:rPr lang="zh-CN" altLang="en-US" sz="2400" dirty="0" smtClean="0"/>
              <a:t>数据采集的频率至少为</a:t>
            </a:r>
            <a:r>
              <a:rPr lang="en-US" altLang="zh-CN" sz="2400" dirty="0" smtClean="0"/>
              <a:t>20HZ</a:t>
            </a:r>
          </a:p>
          <a:p>
            <a:r>
              <a:rPr lang="zh-CN" altLang="en-US" sz="2400" dirty="0" smtClean="0"/>
              <a:t>近</a:t>
            </a:r>
            <a:r>
              <a:rPr lang="en-US" altLang="zh-CN" sz="2400" dirty="0" smtClean="0"/>
              <a:t>90%</a:t>
            </a:r>
            <a:r>
              <a:rPr lang="zh-CN" altLang="en-US" sz="2400" dirty="0" smtClean="0"/>
              <a:t>的数据都没有用</a:t>
            </a:r>
            <a:endParaRPr lang="en-US" altLang="zh-CN" sz="2400" dirty="0" smtClean="0"/>
          </a:p>
          <a:p>
            <a:r>
              <a:rPr lang="zh-CN" altLang="en-US" sz="2400" dirty="0" smtClean="0"/>
              <a:t>主要是为了获取</a:t>
            </a:r>
            <a:r>
              <a:rPr lang="zh-CN" altLang="en-US" sz="2400" dirty="0" smtClean="0">
                <a:solidFill>
                  <a:srgbClr val="FF0000"/>
                </a:solidFill>
              </a:rPr>
              <a:t>主轴数据的波形</a:t>
            </a:r>
            <a:endParaRPr lang="en-US" altLang="zh-CN" sz="2400" dirty="0" smtClean="0">
              <a:solidFill>
                <a:srgbClr val="FF0000"/>
              </a:solidFill>
            </a:endParaRPr>
          </a:p>
        </p:txBody>
      </p:sp>
      <p:pic>
        <p:nvPicPr>
          <p:cNvPr id="15" name="图片 14" descr="C:\Users\suck_dynasty\Desktop\afterFilter2.png"/>
          <p:cNvPicPr/>
          <p:nvPr/>
        </p:nvPicPr>
        <p:blipFill>
          <a:blip r:embed="rId3">
            <a:extLst>
              <a:ext uri="{28A0092B-C50C-407E-A947-70E740481C1C}">
                <a14:useLocalDpi xmlns:a14="http://schemas.microsoft.com/office/drawing/2010/main" val="0"/>
              </a:ext>
            </a:extLst>
          </a:blip>
          <a:srcRect/>
          <a:stretch>
            <a:fillRect/>
          </a:stretch>
        </p:blipFill>
        <p:spPr bwMode="auto">
          <a:xfrm>
            <a:off x="4699426" y="692696"/>
            <a:ext cx="4176464" cy="2736304"/>
          </a:xfrm>
          <a:prstGeom prst="rect">
            <a:avLst/>
          </a:prstGeom>
          <a:noFill/>
          <a:ln>
            <a:noFill/>
          </a:ln>
        </p:spPr>
      </p:pic>
      <mc:AlternateContent xmlns:mc="http://schemas.openxmlformats.org/markup-compatibility/2006" xmlns:a14="http://schemas.microsoft.com/office/drawing/2010/main">
        <mc:Choice Requires="a14">
          <p:sp>
            <p:nvSpPr>
              <p:cNvPr id="3" name="矩形 2"/>
              <p:cNvSpPr/>
              <p:nvPr/>
            </p:nvSpPr>
            <p:spPr>
              <a:xfrm>
                <a:off x="1475656" y="2377596"/>
                <a:ext cx="1882118" cy="88325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zh-CN" i="1">
                              <a:latin typeface="Cambria Math"/>
                            </a:rPr>
                          </m:ctrlPr>
                        </m:sSubPr>
                        <m:e>
                          <m:r>
                            <a:rPr lang="en-US" altLang="zh-CN" i="1">
                              <a:latin typeface="Cambria Math"/>
                            </a:rPr>
                            <m:t>𝑎</m:t>
                          </m:r>
                        </m:e>
                        <m:sub>
                          <m:r>
                            <a:rPr lang="en-US" altLang="zh-CN" i="1">
                              <a:latin typeface="Cambria Math"/>
                            </a:rPr>
                            <m:t>𝑘</m:t>
                          </m:r>
                        </m:sub>
                      </m:sSub>
                      <m:r>
                        <a:rPr lang="en-US" altLang="zh-CN" i="1">
                          <a:latin typeface="Cambria Math"/>
                        </a:rPr>
                        <m:t>= </m:t>
                      </m:r>
                      <m:f>
                        <m:fPr>
                          <m:ctrlPr>
                            <a:rPr lang="zh-CN" altLang="zh-CN" i="1">
                              <a:latin typeface="Cambria Math"/>
                            </a:rPr>
                          </m:ctrlPr>
                        </m:fPr>
                        <m:num>
                          <m:r>
                            <a:rPr lang="en-US" altLang="zh-CN" i="1">
                              <a:latin typeface="Cambria Math"/>
                            </a:rPr>
                            <m:t>1</m:t>
                          </m:r>
                        </m:num>
                        <m:den>
                          <m:r>
                            <a:rPr lang="en-US" altLang="zh-CN" i="1">
                              <a:latin typeface="Cambria Math"/>
                            </a:rPr>
                            <m:t>𝑀</m:t>
                          </m:r>
                        </m:den>
                      </m:f>
                      <m:nary>
                        <m:naryPr>
                          <m:chr m:val="∑"/>
                          <m:limLoc m:val="undOvr"/>
                          <m:ctrlPr>
                            <a:rPr lang="zh-CN" altLang="zh-CN" i="1">
                              <a:latin typeface="Cambria Math"/>
                            </a:rPr>
                          </m:ctrlPr>
                        </m:naryPr>
                        <m:sub>
                          <m:r>
                            <a:rPr lang="en-US" altLang="zh-CN" i="1">
                              <a:latin typeface="Cambria Math"/>
                            </a:rPr>
                            <m:t>𝑖</m:t>
                          </m:r>
                          <m:r>
                            <a:rPr lang="en-US" altLang="zh-CN" i="1">
                              <a:latin typeface="Cambria Math"/>
                            </a:rPr>
                            <m:t>=</m:t>
                          </m:r>
                          <m:r>
                            <a:rPr lang="en-US" altLang="zh-CN" i="1">
                              <a:latin typeface="Cambria Math"/>
                            </a:rPr>
                            <m:t>𝑀𝑘</m:t>
                          </m:r>
                        </m:sub>
                        <m:sup>
                          <m:r>
                            <a:rPr lang="en-US" altLang="zh-CN" i="1">
                              <a:latin typeface="Cambria Math"/>
                            </a:rPr>
                            <m:t>𝑀</m:t>
                          </m:r>
                          <m:r>
                            <a:rPr lang="en-US" altLang="zh-CN" i="1">
                              <a:latin typeface="Cambria Math"/>
                            </a:rPr>
                            <m:t>(</m:t>
                          </m:r>
                          <m:r>
                            <a:rPr lang="en-US" altLang="zh-CN" i="1">
                              <a:latin typeface="Cambria Math"/>
                            </a:rPr>
                            <m:t>𝑘</m:t>
                          </m:r>
                          <m:r>
                            <a:rPr lang="en-US" altLang="zh-CN" i="1">
                              <a:latin typeface="Cambria Math"/>
                            </a:rPr>
                            <m:t>+1)</m:t>
                          </m:r>
                        </m:sup>
                        <m:e>
                          <m:sSub>
                            <m:sSubPr>
                              <m:ctrlPr>
                                <a:rPr lang="zh-CN" altLang="zh-CN" i="1">
                                  <a:latin typeface="Cambria Math"/>
                                </a:rPr>
                              </m:ctrlPr>
                            </m:sSubPr>
                            <m:e>
                              <m:r>
                                <a:rPr lang="en-US" altLang="zh-CN" i="1">
                                  <a:latin typeface="Cambria Math"/>
                                </a:rPr>
                                <m:t>𝑎</m:t>
                              </m:r>
                            </m:e>
                            <m:sub>
                              <m:r>
                                <a:rPr lang="en-US" altLang="zh-CN" i="1">
                                  <a:latin typeface="Cambria Math"/>
                                </a:rPr>
                                <m:t>𝑖</m:t>
                              </m:r>
                            </m:sub>
                          </m:sSub>
                        </m:e>
                      </m:nary>
                    </m:oMath>
                  </m:oMathPara>
                </a14:m>
                <a:endParaRPr lang="zh-CN" altLang="en-US" dirty="0"/>
              </a:p>
            </p:txBody>
          </p:sp>
        </mc:Choice>
        <mc:Fallback xmlns="">
          <p:sp>
            <p:nvSpPr>
              <p:cNvPr id="3" name="矩形 2"/>
              <p:cNvSpPr>
                <a:spLocks noRot="1" noChangeAspect="1" noMove="1" noResize="1" noEditPoints="1" noAdjustHandles="1" noChangeArrowheads="1" noChangeShapeType="1" noTextEdit="1"/>
              </p:cNvSpPr>
              <p:nvPr/>
            </p:nvSpPr>
            <p:spPr>
              <a:xfrm>
                <a:off x="1475656" y="2377596"/>
                <a:ext cx="1882118" cy="883255"/>
              </a:xfrm>
              <a:prstGeom prst="rect">
                <a:avLst/>
              </a:prstGeom>
              <a:blipFill rotWithShape="1">
                <a:blip r:embed="rId4"/>
                <a:stretch>
                  <a:fillRect/>
                </a:stretch>
              </a:blipFill>
            </p:spPr>
            <p:txBody>
              <a:bodyPr/>
              <a:lstStyle/>
              <a:p>
                <a:r>
                  <a:rPr lang="zh-CN" altLang="en-US">
                    <a:noFill/>
                  </a:rPr>
                  <a:t> </a:t>
                </a:r>
              </a:p>
            </p:txBody>
          </p:sp>
        </mc:Fallback>
      </mc:AlternateContent>
      <p:pic>
        <p:nvPicPr>
          <p:cNvPr id="205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42445" y="3566868"/>
            <a:ext cx="4430775" cy="24544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6" name="Picture 2" descr="C:\Users\suck_dynasty\Desktop\滤波对比效果图.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2260" y="3573015"/>
            <a:ext cx="4361657" cy="2448273"/>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507732" y="6218148"/>
            <a:ext cx="535876" cy="523220"/>
          </a:xfrm>
          <a:prstGeom prst="rect">
            <a:avLst/>
          </a:prstGeom>
          <a:noFill/>
        </p:spPr>
        <p:txBody>
          <a:bodyPr wrap="square" rtlCol="0">
            <a:spAutoFit/>
          </a:bodyPr>
          <a:lstStyle/>
          <a:p>
            <a:r>
              <a:rPr lang="en-US" altLang="zh-CN" sz="2800" b="1" dirty="0" smtClean="0"/>
              <a:t>8</a:t>
            </a:r>
            <a:endParaRPr lang="zh-CN" altLang="en-US" sz="2800" b="1" dirty="0"/>
          </a:p>
        </p:txBody>
      </p:sp>
    </p:spTree>
    <p:extLst>
      <p:ext uri="{BB962C8B-B14F-4D97-AF65-F5344CB8AC3E}">
        <p14:creationId xmlns:p14="http://schemas.microsoft.com/office/powerpoint/2010/main" val="163132466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TextBox 5"/>
              <p:cNvSpPr txBox="1"/>
              <p:nvPr/>
            </p:nvSpPr>
            <p:spPr>
              <a:xfrm>
                <a:off x="-3111" y="589539"/>
                <a:ext cx="4313716" cy="3099182"/>
              </a:xfrm>
              <a:prstGeom prst="rect">
                <a:avLst/>
              </a:prstGeom>
              <a:noFill/>
            </p:spPr>
            <p:txBody>
              <a:bodyPr wrap="square" rtlCol="0">
                <a:spAutoFit/>
              </a:bodyPr>
              <a:lstStyle/>
              <a:p>
                <a:r>
                  <a:rPr lang="en-US" altLang="zh-CN" b="1" dirty="0" smtClean="0"/>
                  <a:t>      </a:t>
                </a:r>
                <a:r>
                  <a:rPr lang="zh-CN" altLang="zh-CN" b="1" dirty="0" smtClean="0"/>
                  <a:t>基于加速度的步长估计</a:t>
                </a:r>
                <a:endParaRPr lang="en-US" altLang="zh-CN" b="1" dirty="0" smtClean="0"/>
              </a:p>
              <a:p>
                <a:endParaRPr lang="en-US" altLang="zh-CN" b="1" dirty="0" smtClean="0"/>
              </a:p>
              <a:p>
                <a:pPr/>
                <a14:m>
                  <m:oMathPara xmlns:m="http://schemas.openxmlformats.org/officeDocument/2006/math">
                    <m:oMathParaPr>
                      <m:jc m:val="centerGroup"/>
                    </m:oMathParaPr>
                    <m:oMath xmlns:m="http://schemas.openxmlformats.org/officeDocument/2006/math">
                      <m:r>
                        <m:rPr>
                          <m:nor/>
                        </m:rPr>
                        <a:rPr lang="en-US" altLang="zh-CN" b="0" i="0" smtClean="0"/>
                        <m:t> </m:t>
                      </m:r>
                      <m:r>
                        <m:rPr>
                          <m:nor/>
                        </m:rPr>
                        <a:rPr lang="en-US" altLang="zh-CN"/>
                        <m:t>Weinberg</m:t>
                      </m:r>
                      <m:r>
                        <a:rPr lang="zh-CN" altLang="en-US" i="1">
                          <a:latin typeface="Cambria Math"/>
                        </a:rPr>
                        <m:t>：</m:t>
                      </m:r>
                      <m:r>
                        <m:rPr>
                          <m:sty m:val="p"/>
                        </m:rPr>
                        <a:rPr lang="en-US" altLang="zh-CN">
                          <a:latin typeface="Cambria Math"/>
                        </a:rPr>
                        <m:t>SL</m:t>
                      </m:r>
                      <m:r>
                        <a:rPr lang="en-US" altLang="zh-CN">
                          <a:latin typeface="Cambria Math"/>
                        </a:rPr>
                        <m:t>=</m:t>
                      </m:r>
                      <m:r>
                        <m:rPr>
                          <m:sty m:val="p"/>
                        </m:rPr>
                        <a:rPr lang="en-US" altLang="zh-CN">
                          <a:latin typeface="Cambria Math"/>
                        </a:rPr>
                        <m:t>k</m:t>
                      </m:r>
                      <m:r>
                        <a:rPr lang="en-US" altLang="zh-CN">
                          <a:latin typeface="Cambria Math"/>
                        </a:rPr>
                        <m:t>×</m:t>
                      </m:r>
                      <m:rad>
                        <m:radPr>
                          <m:ctrlPr>
                            <a:rPr lang="zh-CN" altLang="zh-CN" i="1">
                              <a:latin typeface="Cambria Math"/>
                            </a:rPr>
                          </m:ctrlPr>
                        </m:radPr>
                        <m:deg>
                          <m:r>
                            <a:rPr lang="en-US" altLang="zh-CN" i="1">
                              <a:latin typeface="Cambria Math"/>
                            </a:rPr>
                            <m:t>4</m:t>
                          </m:r>
                        </m:deg>
                        <m:e>
                          <m:sSub>
                            <m:sSubPr>
                              <m:ctrlPr>
                                <a:rPr lang="zh-CN" altLang="zh-CN" i="1">
                                  <a:latin typeface="Cambria Math"/>
                                </a:rPr>
                              </m:ctrlPr>
                            </m:sSubPr>
                            <m:e>
                              <m:r>
                                <a:rPr lang="en-US" altLang="zh-CN" i="1">
                                  <a:latin typeface="Cambria Math"/>
                                </a:rPr>
                                <m:t>𝑎</m:t>
                              </m:r>
                            </m:e>
                            <m:sub>
                              <m:r>
                                <a:rPr lang="en-US" altLang="zh-CN" i="1">
                                  <a:latin typeface="Cambria Math"/>
                                </a:rPr>
                                <m:t>𝑚𝑎𝑥</m:t>
                              </m:r>
                            </m:sub>
                          </m:sSub>
                          <m:r>
                            <a:rPr lang="en-US" altLang="zh-CN" i="1">
                              <a:latin typeface="Cambria Math"/>
                            </a:rPr>
                            <m:t>−</m:t>
                          </m:r>
                          <m:sSub>
                            <m:sSubPr>
                              <m:ctrlPr>
                                <a:rPr lang="zh-CN" altLang="zh-CN" i="1">
                                  <a:latin typeface="Cambria Math"/>
                                </a:rPr>
                              </m:ctrlPr>
                            </m:sSubPr>
                            <m:e>
                              <m:r>
                                <a:rPr lang="en-US" altLang="zh-CN" i="1">
                                  <a:latin typeface="Cambria Math"/>
                                </a:rPr>
                                <m:t>𝑎</m:t>
                              </m:r>
                            </m:e>
                            <m:sub>
                              <m:r>
                                <a:rPr lang="en-US" altLang="zh-CN" i="1">
                                  <a:latin typeface="Cambria Math"/>
                                </a:rPr>
                                <m:t>𝑚𝑖𝑛</m:t>
                              </m:r>
                            </m:sub>
                          </m:sSub>
                        </m:e>
                      </m:rad>
                    </m:oMath>
                  </m:oMathPara>
                </a14:m>
                <a:endParaRPr lang="en-US" altLang="zh-CN" dirty="0" smtClean="0"/>
              </a:p>
              <a:p>
                <a:endParaRPr lang="en-US" altLang="zh-CN" dirty="0" smtClean="0"/>
              </a:p>
              <a:p>
                <a:pPr/>
                <a14:m>
                  <m:oMathPara xmlns:m="http://schemas.openxmlformats.org/officeDocument/2006/math">
                    <m:oMathParaPr>
                      <m:jc m:val="centerGroup"/>
                    </m:oMathParaPr>
                    <m:oMath xmlns:m="http://schemas.openxmlformats.org/officeDocument/2006/math">
                      <m:r>
                        <m:rPr>
                          <m:nor/>
                        </m:rPr>
                        <a:rPr lang="en-US" altLang="zh-CN" smtClean="0">
                          <a:solidFill>
                            <a:srgbClr val="FF0000"/>
                          </a:solidFill>
                        </a:rPr>
                        <m:t>S</m:t>
                      </m:r>
                      <m:r>
                        <m:rPr>
                          <m:nor/>
                        </m:rPr>
                        <a:rPr lang="en-US" altLang="zh-CN">
                          <a:solidFill>
                            <a:srgbClr val="FF0000"/>
                          </a:solidFill>
                        </a:rPr>
                        <m:t>carlet</m:t>
                      </m:r>
                      <m:r>
                        <a:rPr lang="zh-CN" altLang="en-US" i="1">
                          <a:latin typeface="Cambria Math"/>
                        </a:rPr>
                        <m:t>：</m:t>
                      </m:r>
                      <m:r>
                        <m:rPr>
                          <m:sty m:val="p"/>
                        </m:rPr>
                        <a:rPr lang="en-US" altLang="zh-CN">
                          <a:latin typeface="Cambria Math"/>
                        </a:rPr>
                        <m:t>SL</m:t>
                      </m:r>
                      <m:r>
                        <a:rPr lang="en-US" altLang="zh-CN">
                          <a:latin typeface="Cambria Math"/>
                        </a:rPr>
                        <m:t>=</m:t>
                      </m:r>
                      <m:r>
                        <m:rPr>
                          <m:sty m:val="p"/>
                        </m:rPr>
                        <a:rPr lang="en-US" altLang="zh-CN">
                          <a:latin typeface="Cambria Math"/>
                        </a:rPr>
                        <m:t>k</m:t>
                      </m:r>
                      <m:r>
                        <a:rPr lang="en-US" altLang="zh-CN">
                          <a:latin typeface="Cambria Math"/>
                        </a:rPr>
                        <m:t>×</m:t>
                      </m:r>
                      <m:f>
                        <m:fPr>
                          <m:ctrlPr>
                            <a:rPr lang="zh-CN" altLang="zh-CN" i="1">
                              <a:latin typeface="Cambria Math"/>
                            </a:rPr>
                          </m:ctrlPr>
                        </m:fPr>
                        <m:num>
                          <m:f>
                            <m:fPr>
                              <m:ctrlPr>
                                <a:rPr lang="zh-CN" altLang="zh-CN" i="1">
                                  <a:latin typeface="Cambria Math"/>
                                </a:rPr>
                              </m:ctrlPr>
                            </m:fPr>
                            <m:num>
                              <m:nary>
                                <m:naryPr>
                                  <m:chr m:val="∑"/>
                                  <m:limLoc m:val="undOvr"/>
                                  <m:ctrlPr>
                                    <a:rPr lang="zh-CN" altLang="zh-CN" i="1">
                                      <a:latin typeface="Cambria Math"/>
                                    </a:rPr>
                                  </m:ctrlPr>
                                </m:naryPr>
                                <m:sub>
                                  <m:r>
                                    <a:rPr lang="en-US" altLang="zh-CN" i="1">
                                      <a:latin typeface="Cambria Math"/>
                                    </a:rPr>
                                    <m:t>𝑖</m:t>
                                  </m:r>
                                  <m:r>
                                    <a:rPr lang="en-US" altLang="zh-CN" i="1">
                                      <a:latin typeface="Cambria Math"/>
                                    </a:rPr>
                                    <m:t>=1</m:t>
                                  </m:r>
                                </m:sub>
                                <m:sup>
                                  <m:r>
                                    <a:rPr lang="en-US" altLang="zh-CN" i="1">
                                      <a:latin typeface="Cambria Math"/>
                                    </a:rPr>
                                    <m:t>𝑁</m:t>
                                  </m:r>
                                </m:sup>
                                <m:e>
                                  <m:d>
                                    <m:dPr>
                                      <m:begChr m:val="|"/>
                                      <m:endChr m:val="|"/>
                                      <m:ctrlPr>
                                        <a:rPr lang="zh-CN" altLang="zh-CN" i="1">
                                          <a:latin typeface="Cambria Math"/>
                                        </a:rPr>
                                      </m:ctrlPr>
                                    </m:dPr>
                                    <m:e>
                                      <m:sSub>
                                        <m:sSubPr>
                                          <m:ctrlPr>
                                            <a:rPr lang="zh-CN" altLang="zh-CN" i="1">
                                              <a:latin typeface="Cambria Math"/>
                                            </a:rPr>
                                          </m:ctrlPr>
                                        </m:sSubPr>
                                        <m:e>
                                          <m:r>
                                            <a:rPr lang="en-US" altLang="zh-CN" i="1">
                                              <a:latin typeface="Cambria Math"/>
                                            </a:rPr>
                                            <m:t>𝑎</m:t>
                                          </m:r>
                                        </m:e>
                                        <m:sub>
                                          <m:r>
                                            <a:rPr lang="en-US" altLang="zh-CN" i="1">
                                              <a:latin typeface="Cambria Math"/>
                                            </a:rPr>
                                            <m:t>𝑖</m:t>
                                          </m:r>
                                        </m:sub>
                                      </m:sSub>
                                    </m:e>
                                  </m:d>
                                </m:e>
                              </m:nary>
                            </m:num>
                            <m:den>
                              <m:r>
                                <a:rPr lang="en-US" altLang="zh-CN" i="1">
                                  <a:latin typeface="Cambria Math"/>
                                </a:rPr>
                                <m:t>𝑁</m:t>
                              </m:r>
                            </m:den>
                          </m:f>
                          <m:r>
                            <a:rPr lang="en-US" altLang="zh-CN" i="1">
                              <a:latin typeface="Cambria Math"/>
                            </a:rPr>
                            <m:t>−</m:t>
                          </m:r>
                          <m:sSub>
                            <m:sSubPr>
                              <m:ctrlPr>
                                <a:rPr lang="zh-CN" altLang="zh-CN" i="1">
                                  <a:latin typeface="Cambria Math"/>
                                </a:rPr>
                              </m:ctrlPr>
                            </m:sSubPr>
                            <m:e>
                              <m:r>
                                <a:rPr lang="en-US" altLang="zh-CN" i="1">
                                  <a:latin typeface="Cambria Math"/>
                                </a:rPr>
                                <m:t>𝑎</m:t>
                              </m:r>
                            </m:e>
                            <m:sub>
                              <m:r>
                                <a:rPr lang="en-US" altLang="zh-CN" i="1">
                                  <a:latin typeface="Cambria Math"/>
                                </a:rPr>
                                <m:t>𝑚𝑖𝑛</m:t>
                              </m:r>
                            </m:sub>
                          </m:sSub>
                        </m:num>
                        <m:den>
                          <m:sSub>
                            <m:sSubPr>
                              <m:ctrlPr>
                                <a:rPr lang="zh-CN" altLang="zh-CN" i="1">
                                  <a:latin typeface="Cambria Math"/>
                                </a:rPr>
                              </m:ctrlPr>
                            </m:sSubPr>
                            <m:e>
                              <m:r>
                                <a:rPr lang="en-US" altLang="zh-CN" i="1">
                                  <a:latin typeface="Cambria Math"/>
                                </a:rPr>
                                <m:t>𝑎</m:t>
                              </m:r>
                            </m:e>
                            <m:sub>
                              <m:r>
                                <a:rPr lang="en-US" altLang="zh-CN" i="1">
                                  <a:latin typeface="Cambria Math"/>
                                </a:rPr>
                                <m:t>𝑚𝑎𝑥</m:t>
                              </m:r>
                            </m:sub>
                          </m:sSub>
                          <m:r>
                            <a:rPr lang="en-US" altLang="zh-CN" i="1">
                              <a:latin typeface="Cambria Math"/>
                            </a:rPr>
                            <m:t>−</m:t>
                          </m:r>
                          <m:sSub>
                            <m:sSubPr>
                              <m:ctrlPr>
                                <a:rPr lang="zh-CN" altLang="zh-CN" i="1">
                                  <a:latin typeface="Cambria Math"/>
                                </a:rPr>
                              </m:ctrlPr>
                            </m:sSubPr>
                            <m:e>
                              <m:r>
                                <a:rPr lang="en-US" altLang="zh-CN" i="1">
                                  <a:latin typeface="Cambria Math"/>
                                </a:rPr>
                                <m:t>𝑎</m:t>
                              </m:r>
                            </m:e>
                            <m:sub>
                              <m:r>
                                <a:rPr lang="en-US" altLang="zh-CN" i="1">
                                  <a:latin typeface="Cambria Math"/>
                                </a:rPr>
                                <m:t>𝑚𝑖𝑛</m:t>
                              </m:r>
                            </m:sub>
                          </m:sSub>
                        </m:den>
                      </m:f>
                    </m:oMath>
                  </m:oMathPara>
                </a14:m>
                <a:endParaRPr lang="en-US" altLang="zh-CN" dirty="0" smtClean="0"/>
              </a:p>
              <a:p>
                <a:r>
                  <a:rPr lang="en-US" altLang="zh-CN" dirty="0" smtClean="0"/>
                  <a:t> </a:t>
                </a:r>
              </a:p>
              <a:p>
                <a:pPr/>
                <a14:m>
                  <m:oMathPara xmlns:m="http://schemas.openxmlformats.org/officeDocument/2006/math">
                    <m:oMathParaPr>
                      <m:jc m:val="left"/>
                    </m:oMathParaPr>
                    <m:oMath xmlns:m="http://schemas.openxmlformats.org/officeDocument/2006/math">
                      <m:r>
                        <m:rPr>
                          <m:nor/>
                        </m:rPr>
                        <a:rPr lang="en-US" altLang="zh-CN" b="0" i="0" smtClean="0"/>
                        <m:t>        </m:t>
                      </m:r>
                      <m:r>
                        <m:rPr>
                          <m:nor/>
                        </m:rPr>
                        <a:rPr lang="en-US" altLang="zh-CN"/>
                        <m:t>Kim</m:t>
                      </m:r>
                      <m:r>
                        <a:rPr lang="zh-CN" altLang="en-US" i="1">
                          <a:latin typeface="Cambria Math"/>
                        </a:rPr>
                        <m:t>：</m:t>
                      </m:r>
                      <m:r>
                        <m:rPr>
                          <m:sty m:val="p"/>
                        </m:rPr>
                        <a:rPr lang="en-US" altLang="zh-CN">
                          <a:latin typeface="Cambria Math"/>
                        </a:rPr>
                        <m:t>SL</m:t>
                      </m:r>
                      <m:r>
                        <a:rPr lang="en-US" altLang="zh-CN">
                          <a:latin typeface="Cambria Math"/>
                        </a:rPr>
                        <m:t>=</m:t>
                      </m:r>
                      <m:r>
                        <m:rPr>
                          <m:sty m:val="p"/>
                        </m:rPr>
                        <a:rPr lang="en-US" altLang="zh-CN">
                          <a:latin typeface="Cambria Math"/>
                        </a:rPr>
                        <m:t>k</m:t>
                      </m:r>
                      <m:r>
                        <a:rPr lang="en-US" altLang="zh-CN">
                          <a:latin typeface="Cambria Math"/>
                        </a:rPr>
                        <m:t>× </m:t>
                      </m:r>
                      <m:rad>
                        <m:radPr>
                          <m:degHide m:val="on"/>
                          <m:ctrlPr>
                            <a:rPr lang="zh-CN" altLang="zh-CN" i="1">
                              <a:latin typeface="Cambria Math"/>
                            </a:rPr>
                          </m:ctrlPr>
                        </m:radPr>
                        <m:deg/>
                        <m:e>
                          <m:f>
                            <m:fPr>
                              <m:ctrlPr>
                                <a:rPr lang="zh-CN" altLang="zh-CN" i="1">
                                  <a:latin typeface="Cambria Math"/>
                                </a:rPr>
                              </m:ctrlPr>
                            </m:fPr>
                            <m:num>
                              <m:nary>
                                <m:naryPr>
                                  <m:chr m:val="∑"/>
                                  <m:limLoc m:val="undOvr"/>
                                  <m:ctrlPr>
                                    <a:rPr lang="zh-CN" altLang="zh-CN" i="1">
                                      <a:latin typeface="Cambria Math"/>
                                    </a:rPr>
                                  </m:ctrlPr>
                                </m:naryPr>
                                <m:sub>
                                  <m:r>
                                    <a:rPr lang="en-US" altLang="zh-CN" i="1">
                                      <a:latin typeface="Cambria Math"/>
                                    </a:rPr>
                                    <m:t>𝑖</m:t>
                                  </m:r>
                                  <m:r>
                                    <a:rPr lang="en-US" altLang="zh-CN" i="1">
                                      <a:latin typeface="Cambria Math"/>
                                    </a:rPr>
                                    <m:t>=1</m:t>
                                  </m:r>
                                </m:sub>
                                <m:sup>
                                  <m:r>
                                    <a:rPr lang="en-US" altLang="zh-CN" i="1">
                                      <a:latin typeface="Cambria Math"/>
                                    </a:rPr>
                                    <m:t>𝑁</m:t>
                                  </m:r>
                                </m:sup>
                                <m:e>
                                  <m:r>
                                    <a:rPr lang="en-US" altLang="zh-CN" i="1">
                                      <a:latin typeface="Cambria Math"/>
                                    </a:rPr>
                                    <m:t>|</m:t>
                                  </m:r>
                                  <m:sSub>
                                    <m:sSubPr>
                                      <m:ctrlPr>
                                        <a:rPr lang="zh-CN" altLang="zh-CN" i="1">
                                          <a:latin typeface="Cambria Math"/>
                                        </a:rPr>
                                      </m:ctrlPr>
                                    </m:sSubPr>
                                    <m:e>
                                      <m:r>
                                        <a:rPr lang="en-US" altLang="zh-CN" i="1">
                                          <a:latin typeface="Cambria Math"/>
                                        </a:rPr>
                                        <m:t>𝑎</m:t>
                                      </m:r>
                                    </m:e>
                                    <m:sub>
                                      <m:r>
                                        <a:rPr lang="en-US" altLang="zh-CN" i="1">
                                          <a:latin typeface="Cambria Math"/>
                                        </a:rPr>
                                        <m:t>𝑖</m:t>
                                      </m:r>
                                    </m:sub>
                                  </m:sSub>
                                  <m:r>
                                    <a:rPr lang="en-US" altLang="zh-CN" i="1">
                                      <a:latin typeface="Cambria Math"/>
                                    </a:rPr>
                                    <m:t>|</m:t>
                                  </m:r>
                                </m:e>
                              </m:nary>
                            </m:num>
                            <m:den>
                              <m:r>
                                <a:rPr lang="en-US" altLang="zh-CN" i="1">
                                  <a:latin typeface="Cambria Math"/>
                                </a:rPr>
                                <m:t>𝑁</m:t>
                              </m:r>
                            </m:den>
                          </m:f>
                        </m:e>
                      </m:rad>
                    </m:oMath>
                  </m:oMathPara>
                </a14:m>
                <a:endParaRPr lang="zh-CN" altLang="en-US" dirty="0"/>
              </a:p>
            </p:txBody>
          </p:sp>
        </mc:Choice>
        <mc:Fallback xmlns="">
          <p:sp>
            <p:nvSpPr>
              <p:cNvPr id="6" name="TextBox 5"/>
              <p:cNvSpPr txBox="1">
                <a:spLocks noRot="1" noChangeAspect="1" noMove="1" noResize="1" noEditPoints="1" noAdjustHandles="1" noChangeArrowheads="1" noChangeShapeType="1" noTextEdit="1"/>
              </p:cNvSpPr>
              <p:nvPr/>
            </p:nvSpPr>
            <p:spPr>
              <a:xfrm>
                <a:off x="-3111" y="589539"/>
                <a:ext cx="4313716" cy="3099182"/>
              </a:xfrm>
              <a:prstGeom prst="rect">
                <a:avLst/>
              </a:prstGeom>
              <a:blipFill rotWithShape="1">
                <a:blip r:embed="rId3"/>
                <a:stretch>
                  <a:fillRect t="-1575"/>
                </a:stretch>
              </a:blipFill>
            </p:spPr>
            <p:txBody>
              <a:bodyPr/>
              <a:lstStyle/>
              <a:p>
                <a:r>
                  <a:rPr lang="zh-CN" altLang="en-US">
                    <a:noFill/>
                  </a:rPr>
                  <a:t> </a:t>
                </a:r>
              </a:p>
            </p:txBody>
          </p:sp>
        </mc:Fallback>
      </mc:AlternateContent>
      <p:sp>
        <p:nvSpPr>
          <p:cNvPr id="2" name="矩形 1"/>
          <p:cNvSpPr/>
          <p:nvPr/>
        </p:nvSpPr>
        <p:spPr>
          <a:xfrm>
            <a:off x="478340" y="1216414"/>
            <a:ext cx="184731" cy="369332"/>
          </a:xfrm>
          <a:prstGeom prst="rect">
            <a:avLst/>
          </a:prstGeom>
        </p:spPr>
        <p:txBody>
          <a:bodyPr wrap="none">
            <a:spAutoFit/>
          </a:bodyPr>
          <a:lstStyle/>
          <a:p>
            <a:endParaRPr lang="zh-CN" altLang="en-US" dirty="0"/>
          </a:p>
        </p:txBody>
      </p:sp>
      <p:sp>
        <p:nvSpPr>
          <p:cNvPr id="3" name="矩形 2"/>
          <p:cNvSpPr/>
          <p:nvPr/>
        </p:nvSpPr>
        <p:spPr>
          <a:xfrm>
            <a:off x="478340" y="1720470"/>
            <a:ext cx="184731" cy="369332"/>
          </a:xfrm>
          <a:prstGeom prst="rect">
            <a:avLst/>
          </a:prstGeom>
        </p:spPr>
        <p:txBody>
          <a:bodyPr wrap="none">
            <a:spAutoFit/>
          </a:bodyPr>
          <a:lstStyle/>
          <a:p>
            <a:endParaRPr lang="zh-CN" altLang="en-US" dirty="0"/>
          </a:p>
        </p:txBody>
      </p:sp>
      <mc:AlternateContent xmlns:mc="http://schemas.openxmlformats.org/markup-compatibility/2006" xmlns:a14="http://schemas.microsoft.com/office/drawing/2010/main">
        <mc:Choice Requires="a14">
          <p:sp>
            <p:nvSpPr>
              <p:cNvPr id="11" name="矩形 10"/>
              <p:cNvSpPr/>
              <p:nvPr/>
            </p:nvSpPr>
            <p:spPr>
              <a:xfrm>
                <a:off x="4773240" y="2162630"/>
                <a:ext cx="2312684" cy="992644"/>
              </a:xfrm>
              <a:prstGeom prst="rect">
                <a:avLst/>
              </a:prstGeom>
            </p:spPr>
            <p:txBody>
              <a:bodyPr wrap="none">
                <a:spAutoFit/>
              </a:bodyPr>
              <a:lstStyle/>
              <a:p>
                <a:pPr/>
                <a14:m>
                  <m:oMathPara xmlns:m="http://schemas.openxmlformats.org/officeDocument/2006/math">
                    <m:oMathParaPr>
                      <m:jc m:val="left"/>
                    </m:oMathParaPr>
                    <m:oMath xmlns:m="http://schemas.openxmlformats.org/officeDocument/2006/math">
                      <m:r>
                        <m:rPr>
                          <m:nor/>
                        </m:rPr>
                        <a:rPr lang="zh-CN" altLang="zh-CN" b="1" dirty="0" smtClean="0"/>
                        <m:t>依据单摆估计步长</m:t>
                      </m:r>
                    </m:oMath>
                  </m:oMathPara>
                </a14:m>
                <a:endParaRPr lang="en-US" altLang="zh-CN" b="1" dirty="0" smtClean="0"/>
              </a:p>
              <a:p>
                <a:endParaRPr lang="en-US" altLang="zh-CN" b="1" dirty="0"/>
              </a:p>
              <a:p>
                <a:pPr/>
                <a14:m>
                  <m:oMathPara xmlns:m="http://schemas.openxmlformats.org/officeDocument/2006/math">
                    <m:oMathParaPr>
                      <m:jc m:val="centerGroup"/>
                    </m:oMathParaPr>
                    <m:oMath xmlns:m="http://schemas.openxmlformats.org/officeDocument/2006/math">
                      <m:r>
                        <m:rPr>
                          <m:sty m:val="p"/>
                        </m:rPr>
                        <a:rPr lang="en-US" altLang="zh-CN" smtClean="0">
                          <a:latin typeface="Cambria Math"/>
                        </a:rPr>
                        <m:t>SL</m:t>
                      </m:r>
                      <m:r>
                        <a:rPr lang="en-US" altLang="zh-CN" smtClean="0">
                          <a:latin typeface="Cambria Math"/>
                        </a:rPr>
                        <m:t>=2.5</m:t>
                      </m:r>
                      <m:rad>
                        <m:radPr>
                          <m:degHide m:val="on"/>
                          <m:ctrlPr>
                            <a:rPr lang="zh-CN" altLang="zh-CN" i="1">
                              <a:latin typeface="Cambria Math"/>
                            </a:rPr>
                          </m:ctrlPr>
                        </m:radPr>
                        <m:deg/>
                        <m:e>
                          <m:r>
                            <a:rPr lang="en-US" altLang="zh-CN" i="1">
                              <a:latin typeface="Cambria Math"/>
                            </a:rPr>
                            <m:t>2</m:t>
                          </m:r>
                          <m:r>
                            <a:rPr lang="en-US" altLang="zh-CN" i="1">
                              <a:latin typeface="Cambria Math"/>
                            </a:rPr>
                            <m:t>𝐻𝐿</m:t>
                          </m:r>
                          <m:r>
                            <a:rPr lang="en-US" altLang="zh-CN" i="1">
                              <a:latin typeface="Cambria Math"/>
                            </a:rPr>
                            <m:t>−</m:t>
                          </m:r>
                          <m:sSup>
                            <m:sSupPr>
                              <m:ctrlPr>
                                <a:rPr lang="zh-CN" altLang="zh-CN" i="1">
                                  <a:latin typeface="Cambria Math"/>
                                </a:rPr>
                              </m:ctrlPr>
                            </m:sSupPr>
                            <m:e>
                              <m:r>
                                <a:rPr lang="en-US" altLang="zh-CN" i="1">
                                  <a:latin typeface="Cambria Math"/>
                                </a:rPr>
                                <m:t>𝐻</m:t>
                              </m:r>
                            </m:e>
                            <m:sup>
                              <m:r>
                                <a:rPr lang="en-US" altLang="zh-CN" i="1">
                                  <a:latin typeface="Cambria Math"/>
                                </a:rPr>
                                <m:t>2</m:t>
                              </m:r>
                            </m:sup>
                          </m:sSup>
                        </m:e>
                      </m:rad>
                    </m:oMath>
                  </m:oMathPara>
                </a14:m>
                <a:endParaRPr lang="zh-CN" altLang="en-US" dirty="0"/>
              </a:p>
            </p:txBody>
          </p:sp>
        </mc:Choice>
        <mc:Fallback xmlns="">
          <p:sp>
            <p:nvSpPr>
              <p:cNvPr id="11" name="矩形 10"/>
              <p:cNvSpPr>
                <a:spLocks noRot="1" noChangeAspect="1" noMove="1" noResize="1" noEditPoints="1" noAdjustHandles="1" noChangeArrowheads="1" noChangeShapeType="1" noTextEdit="1"/>
              </p:cNvSpPr>
              <p:nvPr/>
            </p:nvSpPr>
            <p:spPr>
              <a:xfrm>
                <a:off x="4773240" y="2162630"/>
                <a:ext cx="2312684" cy="992644"/>
              </a:xfrm>
              <a:prstGeom prst="rect">
                <a:avLst/>
              </a:prstGeom>
              <a:blipFill rotWithShape="1">
                <a:blip r:embed="rId4"/>
                <a:stretch>
                  <a:fillRect l="-79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p:cNvSpPr/>
              <p:nvPr/>
            </p:nvSpPr>
            <p:spPr>
              <a:xfrm>
                <a:off x="4767741" y="585055"/>
                <a:ext cx="4217501" cy="1539717"/>
              </a:xfrm>
              <a:prstGeom prst="rect">
                <a:avLst/>
              </a:prstGeom>
            </p:spPr>
            <p:txBody>
              <a:bodyPr wrap="none">
                <a:spAutoFit/>
              </a:bodyPr>
              <a:lstStyle/>
              <a:p>
                <a:r>
                  <a:rPr lang="zh-CN" altLang="en-US" b="1" dirty="0">
                    <a:latin typeface="Cambria Math"/>
                  </a:rPr>
                  <a:t>依据</a:t>
                </a:r>
                <a:r>
                  <a:rPr lang="zh-CN" altLang="en-US" b="1" dirty="0" smtClean="0">
                    <a:latin typeface="Cambria Math"/>
                  </a:rPr>
                  <a:t>身高估计步长</a:t>
                </a:r>
                <a:endParaRPr lang="en-US" altLang="zh-CN" b="1" dirty="0" smtClean="0">
                  <a:latin typeface="Cambria Math"/>
                </a:endParaRPr>
              </a:p>
              <a:p>
                <a:endParaRPr lang="en-US" altLang="zh-CN" b="1" dirty="0" smtClean="0">
                  <a:latin typeface="Cambria Math"/>
                </a:endParaRPr>
              </a:p>
              <a:p>
                <a:r>
                  <a:rPr lang="en-US" altLang="zh-CN" dirty="0" smtClean="0"/>
                  <a:t> </a:t>
                </a:r>
                <a14:m>
                  <m:oMath xmlns:m="http://schemas.openxmlformats.org/officeDocument/2006/math">
                    <m:r>
                      <m:rPr>
                        <m:sty m:val="p"/>
                      </m:rPr>
                      <a:rPr lang="en-US" altLang="zh-CN">
                        <a:latin typeface="Cambria Math"/>
                      </a:rPr>
                      <m:t>SL</m:t>
                    </m:r>
                    <m:r>
                      <a:rPr lang="en-US" altLang="zh-CN">
                        <a:latin typeface="Cambria Math"/>
                      </a:rPr>
                      <m:t>=</m:t>
                    </m:r>
                    <m:r>
                      <m:rPr>
                        <m:sty m:val="p"/>
                      </m:rPr>
                      <a:rPr lang="en-US" altLang="zh-CN">
                        <a:latin typeface="Cambria Math"/>
                      </a:rPr>
                      <m:t>H</m:t>
                    </m:r>
                    <m:r>
                      <a:rPr lang="en-US" altLang="zh-CN">
                        <a:latin typeface="Cambria Math"/>
                      </a:rPr>
                      <m:t>×</m:t>
                    </m:r>
                    <m:r>
                      <m:rPr>
                        <m:sty m:val="p"/>
                      </m:rPr>
                      <a:rPr lang="en-US" altLang="zh-CN">
                        <a:latin typeface="Cambria Math"/>
                      </a:rPr>
                      <m:t>S</m:t>
                    </m:r>
                  </m:oMath>
                </a14:m>
                <a:endParaRPr lang="en-US" altLang="zh-CN" b="0" i="1" dirty="0" smtClean="0">
                  <a:latin typeface="Cambria Math"/>
                </a:endParaRPr>
              </a:p>
              <a:p>
                <a:pPr/>
                <a14:m>
                  <m:oMathPara xmlns:m="http://schemas.openxmlformats.org/officeDocument/2006/math">
                    <m:oMathParaPr>
                      <m:jc m:val="centerGroup"/>
                    </m:oMathParaPr>
                    <m:oMath xmlns:m="http://schemas.openxmlformats.org/officeDocument/2006/math">
                      <m:r>
                        <m:rPr>
                          <m:nor/>
                        </m:rPr>
                        <a:rPr lang="en-US" altLang="zh-CN"/>
                        <m:t>SL</m:t>
                      </m:r>
                      <m:r>
                        <m:rPr>
                          <m:nor/>
                        </m:rPr>
                        <a:rPr lang="en-US" altLang="zh-CN"/>
                        <m:t>= </m:t>
                      </m:r>
                      <m:d>
                        <m:dPr>
                          <m:begChr m:val="["/>
                          <m:endChr m:val="]"/>
                          <m:ctrlPr>
                            <a:rPr lang="zh-CN" altLang="zh-CN" i="1">
                              <a:latin typeface="Cambria Math"/>
                            </a:rPr>
                          </m:ctrlPr>
                        </m:dPr>
                        <m:e>
                          <m:r>
                            <m:rPr>
                              <m:nor/>
                            </m:rPr>
                            <a:rPr lang="en-US" altLang="zh-CN"/>
                            <m:t>0.7+</m:t>
                          </m:r>
                          <m:r>
                            <m:rPr>
                              <m:nor/>
                            </m:rPr>
                            <a:rPr lang="en-US" altLang="zh-CN"/>
                            <m:t>a</m:t>
                          </m:r>
                          <m:d>
                            <m:dPr>
                              <m:ctrlPr>
                                <a:rPr lang="zh-CN" altLang="zh-CN" i="1">
                                  <a:latin typeface="Cambria Math"/>
                                </a:rPr>
                              </m:ctrlPr>
                            </m:dPr>
                            <m:e>
                              <m:r>
                                <m:rPr>
                                  <m:nor/>
                                </m:rPr>
                                <a:rPr lang="en-US" altLang="zh-CN"/>
                                <m:t>H</m:t>
                              </m:r>
                              <m:r>
                                <m:rPr>
                                  <m:nor/>
                                </m:rPr>
                                <a:rPr lang="en-US" altLang="zh-CN" i="1"/>
                                <m:t>−</m:t>
                              </m:r>
                              <m:r>
                                <m:rPr>
                                  <m:nor/>
                                </m:rPr>
                                <a:rPr lang="en-US" altLang="zh-CN"/>
                                <m:t>1.75</m:t>
                              </m:r>
                            </m:e>
                          </m:d>
                          <m:r>
                            <m:rPr>
                              <m:nor/>
                            </m:rPr>
                            <a:rPr lang="en-US" altLang="zh-CN"/>
                            <m:t>+</m:t>
                          </m:r>
                          <m:r>
                            <m:rPr>
                              <m:nor/>
                            </m:rPr>
                            <a:rPr lang="en-US" altLang="zh-CN"/>
                            <m:t>b</m:t>
                          </m:r>
                          <m:r>
                            <m:rPr>
                              <m:nor/>
                            </m:rPr>
                            <a:rPr lang="en-US" altLang="zh-CN"/>
                            <m:t>×</m:t>
                          </m:r>
                          <m:f>
                            <m:fPr>
                              <m:ctrlPr>
                                <a:rPr lang="zh-CN" altLang="zh-CN" i="1">
                                  <a:latin typeface="Cambria Math"/>
                                </a:rPr>
                              </m:ctrlPr>
                            </m:fPr>
                            <m:num>
                              <m:d>
                                <m:dPr>
                                  <m:ctrlPr>
                                    <a:rPr lang="zh-CN" altLang="zh-CN" i="1">
                                      <a:latin typeface="Cambria Math"/>
                                    </a:rPr>
                                  </m:ctrlPr>
                                </m:dPr>
                                <m:e>
                                  <m:r>
                                    <m:rPr>
                                      <m:nor/>
                                    </m:rPr>
                                    <a:rPr lang="en-US" altLang="zh-CN"/>
                                    <m:t>SF</m:t>
                                  </m:r>
                                  <m:r>
                                    <m:rPr>
                                      <m:nor/>
                                    </m:rPr>
                                    <a:rPr lang="en-US" altLang="zh-CN" i="1"/>
                                    <m:t>−</m:t>
                                  </m:r>
                                  <m:r>
                                    <m:rPr>
                                      <m:nor/>
                                    </m:rPr>
                                    <a:rPr lang="en-US" altLang="zh-CN"/>
                                    <m:t>1.79</m:t>
                                  </m:r>
                                </m:e>
                              </m:d>
                              <m:r>
                                <m:rPr>
                                  <m:nor/>
                                </m:rPr>
                                <a:rPr lang="en-US" altLang="zh-CN"/>
                                <m:t>H</m:t>
                              </m:r>
                            </m:num>
                            <m:den>
                              <m:r>
                                <m:rPr>
                                  <m:nor/>
                                </m:rPr>
                                <a:rPr lang="en-US" altLang="zh-CN"/>
                                <m:t>1.75</m:t>
                              </m:r>
                            </m:den>
                          </m:f>
                        </m:e>
                      </m:d>
                      <m:r>
                        <m:rPr>
                          <m:nor/>
                        </m:rPr>
                        <a:rPr lang="en-US" altLang="zh-CN"/>
                        <m:t>×</m:t>
                      </m:r>
                      <m:r>
                        <m:rPr>
                          <m:nor/>
                        </m:rPr>
                        <a:rPr lang="en-US" altLang="zh-CN"/>
                        <m:t>c</m:t>
                      </m:r>
                    </m:oMath>
                  </m:oMathPara>
                </a14:m>
                <a:endParaRPr lang="zh-CN" altLang="en-US" dirty="0"/>
              </a:p>
            </p:txBody>
          </p:sp>
        </mc:Choice>
        <mc:Fallback xmlns="">
          <p:sp>
            <p:nvSpPr>
              <p:cNvPr id="12" name="矩形 11"/>
              <p:cNvSpPr>
                <a:spLocks noRot="1" noChangeAspect="1" noMove="1" noResize="1" noEditPoints="1" noAdjustHandles="1" noChangeArrowheads="1" noChangeShapeType="1" noTextEdit="1"/>
              </p:cNvSpPr>
              <p:nvPr/>
            </p:nvSpPr>
            <p:spPr>
              <a:xfrm>
                <a:off x="4767741" y="585055"/>
                <a:ext cx="4217501" cy="1539717"/>
              </a:xfrm>
              <a:prstGeom prst="rect">
                <a:avLst/>
              </a:prstGeom>
              <a:blipFill rotWithShape="1">
                <a:blip r:embed="rId5"/>
                <a:stretch>
                  <a:fillRect l="-1156" t="-27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TextBox 12"/>
              <p:cNvSpPr txBox="1"/>
              <p:nvPr/>
            </p:nvSpPr>
            <p:spPr>
              <a:xfrm>
                <a:off x="4310605" y="3284984"/>
                <a:ext cx="4390638" cy="3168496"/>
              </a:xfrm>
              <a:prstGeom prst="rect">
                <a:avLst/>
              </a:prstGeom>
              <a:noFill/>
            </p:spPr>
            <p:txBody>
              <a:bodyPr wrap="square" rtlCol="0">
                <a:spAutoFit/>
              </a:bodyPr>
              <a:lstStyle/>
              <a:p>
                <a:r>
                  <a:rPr lang="zh-CN" altLang="en-US" b="1" dirty="0" smtClean="0">
                    <a:solidFill>
                      <a:srgbClr val="FF0000"/>
                    </a:solidFill>
                  </a:rPr>
                  <a:t>          一般公式</a:t>
                </a:r>
                <a:endParaRPr lang="en-US" altLang="zh-CN" b="1" dirty="0" smtClean="0">
                  <a:solidFill>
                    <a:srgbClr val="FF0000"/>
                  </a:solidFill>
                </a:endParaRPr>
              </a:p>
              <a:p>
                <a:endParaRPr lang="en-US" altLang="zh-CN" b="1" dirty="0" smtClean="0">
                  <a:solidFill>
                    <a:srgbClr val="FF0000"/>
                  </a:solidFill>
                </a:endParaRPr>
              </a:p>
              <a:p>
                <a:pPr/>
                <a14:m>
                  <m:oMathPara xmlns:m="http://schemas.openxmlformats.org/officeDocument/2006/math">
                    <m:oMathParaPr>
                      <m:jc m:val="centerGroup"/>
                    </m:oMathParaPr>
                    <m:oMath xmlns:m="http://schemas.openxmlformats.org/officeDocument/2006/math">
                      <m:r>
                        <m:rPr>
                          <m:sty m:val="p"/>
                        </m:rPr>
                        <a:rPr lang="en-US" altLang="zh-CN">
                          <a:latin typeface="Cambria Math"/>
                        </a:rPr>
                        <m:t>SL</m:t>
                      </m:r>
                      <m:r>
                        <a:rPr lang="en-US" altLang="zh-CN">
                          <a:latin typeface="Cambria Math"/>
                        </a:rPr>
                        <m:t>= </m:t>
                      </m:r>
                      <m:r>
                        <m:rPr>
                          <m:sty m:val="p"/>
                        </m:rPr>
                        <a:rPr lang="en-US" altLang="zh-CN">
                          <a:latin typeface="Cambria Math"/>
                        </a:rPr>
                        <m:t>α</m:t>
                      </m:r>
                      <m:r>
                        <a:rPr lang="en-US" altLang="zh-CN">
                          <a:latin typeface="Cambria Math"/>
                        </a:rPr>
                        <m:t>×</m:t>
                      </m:r>
                      <m:r>
                        <m:rPr>
                          <m:sty m:val="p"/>
                        </m:rPr>
                        <a:rPr lang="en-US" altLang="zh-CN">
                          <a:latin typeface="Cambria Math"/>
                        </a:rPr>
                        <m:t>fre</m:t>
                      </m:r>
                      <m:r>
                        <a:rPr lang="en-US" altLang="zh-CN">
                          <a:latin typeface="Cambria Math"/>
                        </a:rPr>
                        <m:t>+</m:t>
                      </m:r>
                      <m:r>
                        <m:rPr>
                          <m:sty m:val="p"/>
                        </m:rPr>
                        <a:rPr lang="en-US" altLang="zh-CN">
                          <a:latin typeface="Cambria Math"/>
                        </a:rPr>
                        <m:t>β</m:t>
                      </m:r>
                      <m:r>
                        <a:rPr lang="en-US" altLang="zh-CN">
                          <a:latin typeface="Cambria Math"/>
                        </a:rPr>
                        <m:t>×</m:t>
                      </m:r>
                      <m:r>
                        <m:rPr>
                          <m:sty m:val="p"/>
                        </m:rPr>
                        <a:rPr lang="en-US" altLang="zh-CN">
                          <a:latin typeface="Cambria Math"/>
                        </a:rPr>
                        <m:t>var</m:t>
                      </m:r>
                      <m:r>
                        <a:rPr lang="en-US" altLang="zh-CN">
                          <a:latin typeface="Cambria Math"/>
                        </a:rPr>
                        <m:t>+</m:t>
                      </m:r>
                      <m:r>
                        <m:rPr>
                          <m:sty m:val="p"/>
                        </m:rPr>
                        <a:rPr lang="en-US" altLang="zh-CN">
                          <a:latin typeface="Cambria Math"/>
                        </a:rPr>
                        <m:t>γ</m:t>
                      </m:r>
                    </m:oMath>
                  </m:oMathPara>
                </a14:m>
                <a:endParaRPr lang="en-US" altLang="zh-CN" dirty="0" smtClean="0"/>
              </a:p>
              <a:p>
                <a:endParaRPr lang="en-US" altLang="zh-CN" dirty="0" smtClean="0"/>
              </a:p>
              <a:p>
                <a:r>
                  <a:rPr lang="en-US" altLang="zh-CN" dirty="0" smtClean="0"/>
                  <a:t>               </a:t>
                </a:r>
                <a14:m>
                  <m:oMath xmlns:m="http://schemas.openxmlformats.org/officeDocument/2006/math">
                    <m:sSub>
                      <m:sSubPr>
                        <m:ctrlPr>
                          <a:rPr lang="zh-CN" altLang="zh-CN" i="1">
                            <a:latin typeface="Cambria Math"/>
                          </a:rPr>
                        </m:ctrlPr>
                      </m:sSubPr>
                      <m:e>
                        <m:r>
                          <m:rPr>
                            <m:sty m:val="p"/>
                          </m:rPr>
                          <a:rPr lang="en-US" altLang="zh-CN">
                            <a:latin typeface="Cambria Math"/>
                          </a:rPr>
                          <m:t>fre</m:t>
                        </m:r>
                      </m:e>
                      <m:sub>
                        <m:r>
                          <a:rPr lang="en-US" altLang="zh-CN" i="1">
                            <a:latin typeface="Cambria Math"/>
                          </a:rPr>
                          <m:t>𝑘</m:t>
                        </m:r>
                      </m:sub>
                    </m:sSub>
                    <m:r>
                      <a:rPr lang="en-US" altLang="zh-CN">
                        <a:latin typeface="Cambria Math"/>
                      </a:rPr>
                      <m:t>=</m:t>
                    </m:r>
                    <m:f>
                      <m:fPr>
                        <m:ctrlPr>
                          <a:rPr lang="zh-CN" altLang="zh-CN" i="1">
                            <a:latin typeface="Cambria Math"/>
                          </a:rPr>
                        </m:ctrlPr>
                      </m:fPr>
                      <m:num>
                        <m:r>
                          <a:rPr lang="en-US" altLang="zh-CN" i="1">
                            <a:latin typeface="Cambria Math"/>
                          </a:rPr>
                          <m:t>1</m:t>
                        </m:r>
                      </m:num>
                      <m:den>
                        <m:r>
                          <a:rPr lang="en-US" altLang="zh-CN">
                            <a:latin typeface="Cambria Math"/>
                          </a:rPr>
                          <m:t>(</m:t>
                        </m:r>
                        <m:sSub>
                          <m:sSubPr>
                            <m:ctrlPr>
                              <a:rPr lang="zh-CN" altLang="zh-CN" i="1">
                                <a:latin typeface="Cambria Math"/>
                              </a:rPr>
                            </m:ctrlPr>
                          </m:sSubPr>
                          <m:e>
                            <m:r>
                              <a:rPr lang="en-US" altLang="zh-CN" i="1">
                                <a:latin typeface="Cambria Math"/>
                              </a:rPr>
                              <m:t>𝑡</m:t>
                            </m:r>
                          </m:e>
                          <m:sub>
                            <m:r>
                              <a:rPr lang="en-US" altLang="zh-CN" i="1">
                                <a:latin typeface="Cambria Math"/>
                              </a:rPr>
                              <m:t>𝑘</m:t>
                            </m:r>
                          </m:sub>
                        </m:sSub>
                        <m:r>
                          <a:rPr lang="en-US" altLang="zh-CN" i="1">
                            <a:latin typeface="Cambria Math"/>
                          </a:rPr>
                          <m:t>−</m:t>
                        </m:r>
                        <m:sSub>
                          <m:sSubPr>
                            <m:ctrlPr>
                              <a:rPr lang="zh-CN" altLang="zh-CN" i="1">
                                <a:latin typeface="Cambria Math"/>
                              </a:rPr>
                            </m:ctrlPr>
                          </m:sSubPr>
                          <m:e>
                            <m:r>
                              <a:rPr lang="en-US" altLang="zh-CN" i="1">
                                <a:latin typeface="Cambria Math"/>
                              </a:rPr>
                              <m:t>𝑡</m:t>
                            </m:r>
                          </m:e>
                          <m:sub>
                            <m:r>
                              <a:rPr lang="en-US" altLang="zh-CN" i="1">
                                <a:latin typeface="Cambria Math"/>
                              </a:rPr>
                              <m:t>𝑘</m:t>
                            </m:r>
                            <m:r>
                              <a:rPr lang="en-US" altLang="zh-CN" i="1">
                                <a:latin typeface="Cambria Math"/>
                              </a:rPr>
                              <m:t>−1</m:t>
                            </m:r>
                          </m:sub>
                        </m:sSub>
                        <m:r>
                          <a:rPr lang="en-US" altLang="zh-CN">
                            <a:latin typeface="Cambria Math"/>
                          </a:rPr>
                          <m:t>)</m:t>
                        </m:r>
                      </m:den>
                    </m:f>
                  </m:oMath>
                </a14:m>
                <a:endParaRPr lang="en-US" altLang="zh-CN" dirty="0" smtClean="0"/>
              </a:p>
              <a:p>
                <a:endParaRPr lang="en-US" altLang="zh-CN" dirty="0" smtClean="0"/>
              </a:p>
              <a:p>
                <a:r>
                  <a:rPr lang="en-US" altLang="zh-CN" dirty="0"/>
                  <a:t> </a:t>
                </a:r>
                <a:r>
                  <a:rPr lang="en-US" altLang="zh-CN" dirty="0" smtClean="0"/>
                  <a:t>              </a:t>
                </a:r>
                <a14:m>
                  <m:oMath xmlns:m="http://schemas.openxmlformats.org/officeDocument/2006/math">
                    <m:sSub>
                      <m:sSubPr>
                        <m:ctrlPr>
                          <a:rPr lang="zh-CN" altLang="zh-CN" i="1">
                            <a:latin typeface="Cambria Math"/>
                          </a:rPr>
                        </m:ctrlPr>
                      </m:sSubPr>
                      <m:e>
                        <m:r>
                          <a:rPr lang="en-US" altLang="zh-CN" i="1">
                            <a:latin typeface="Cambria Math"/>
                          </a:rPr>
                          <m:t>𝑣𝑎𝑟</m:t>
                        </m:r>
                      </m:e>
                      <m:sub>
                        <m:r>
                          <a:rPr lang="en-US" altLang="zh-CN" i="1">
                            <a:latin typeface="Cambria Math"/>
                          </a:rPr>
                          <m:t>𝑘</m:t>
                        </m:r>
                      </m:sub>
                    </m:sSub>
                    <m:r>
                      <a:rPr lang="en-US" altLang="zh-CN" i="1">
                        <a:latin typeface="Cambria Math"/>
                      </a:rPr>
                      <m:t>= </m:t>
                    </m:r>
                    <m:nary>
                      <m:naryPr>
                        <m:chr m:val="∑"/>
                        <m:limLoc m:val="undOvr"/>
                        <m:ctrlPr>
                          <a:rPr lang="zh-CN" altLang="zh-CN" i="1">
                            <a:latin typeface="Cambria Math"/>
                          </a:rPr>
                        </m:ctrlPr>
                      </m:naryPr>
                      <m:sub>
                        <m:r>
                          <a:rPr lang="en-US" altLang="zh-CN" i="1">
                            <a:latin typeface="Cambria Math"/>
                          </a:rPr>
                          <m:t>𝑡</m:t>
                        </m:r>
                        <m:r>
                          <a:rPr lang="en-US" altLang="zh-CN" i="1">
                            <a:latin typeface="Cambria Math"/>
                          </a:rPr>
                          <m:t>=</m:t>
                        </m:r>
                        <m:sSub>
                          <m:sSubPr>
                            <m:ctrlPr>
                              <a:rPr lang="zh-CN" altLang="zh-CN" i="1">
                                <a:latin typeface="Cambria Math"/>
                              </a:rPr>
                            </m:ctrlPr>
                          </m:sSubPr>
                          <m:e>
                            <m:r>
                              <a:rPr lang="en-US" altLang="zh-CN" i="1">
                                <a:latin typeface="Cambria Math"/>
                              </a:rPr>
                              <m:t>𝑡</m:t>
                            </m:r>
                          </m:e>
                          <m:sub>
                            <m:r>
                              <a:rPr lang="en-US" altLang="zh-CN" i="1">
                                <a:latin typeface="Cambria Math"/>
                              </a:rPr>
                              <m:t>𝑘</m:t>
                            </m:r>
                            <m:r>
                              <a:rPr lang="en-US" altLang="zh-CN" i="1">
                                <a:latin typeface="Cambria Math"/>
                              </a:rPr>
                              <m:t>−1</m:t>
                            </m:r>
                          </m:sub>
                        </m:sSub>
                      </m:sub>
                      <m:sup>
                        <m:sSub>
                          <m:sSubPr>
                            <m:ctrlPr>
                              <a:rPr lang="zh-CN" altLang="zh-CN" i="1">
                                <a:latin typeface="Cambria Math"/>
                              </a:rPr>
                            </m:ctrlPr>
                          </m:sSubPr>
                          <m:e>
                            <m:r>
                              <a:rPr lang="en-US" altLang="zh-CN" i="1">
                                <a:latin typeface="Cambria Math"/>
                              </a:rPr>
                              <m:t>𝑡</m:t>
                            </m:r>
                          </m:e>
                          <m:sub>
                            <m:r>
                              <a:rPr lang="en-US" altLang="zh-CN" i="1">
                                <a:latin typeface="Cambria Math"/>
                              </a:rPr>
                              <m:t>𝑘</m:t>
                            </m:r>
                          </m:sub>
                        </m:sSub>
                      </m:sup>
                      <m:e>
                        <m:f>
                          <m:fPr>
                            <m:ctrlPr>
                              <a:rPr lang="zh-CN" altLang="zh-CN" i="1">
                                <a:latin typeface="Cambria Math"/>
                              </a:rPr>
                            </m:ctrlPr>
                          </m:fPr>
                          <m:num>
                            <m:sSup>
                              <m:sSupPr>
                                <m:ctrlPr>
                                  <a:rPr lang="zh-CN" altLang="zh-CN" i="1">
                                    <a:latin typeface="Cambria Math"/>
                                  </a:rPr>
                                </m:ctrlPr>
                              </m:sSupPr>
                              <m:e>
                                <m:r>
                                  <a:rPr lang="en-US" altLang="zh-CN" i="1">
                                    <a:latin typeface="Cambria Math"/>
                                  </a:rPr>
                                  <m:t>(</m:t>
                                </m:r>
                                <m:sSub>
                                  <m:sSubPr>
                                    <m:ctrlPr>
                                      <a:rPr lang="zh-CN" altLang="zh-CN" i="1">
                                        <a:latin typeface="Cambria Math"/>
                                      </a:rPr>
                                    </m:ctrlPr>
                                  </m:sSubPr>
                                  <m:e>
                                    <m:r>
                                      <a:rPr lang="en-US" altLang="zh-CN" i="1">
                                        <a:latin typeface="Cambria Math"/>
                                      </a:rPr>
                                      <m:t>𝑎</m:t>
                                    </m:r>
                                  </m:e>
                                  <m:sub>
                                    <m:r>
                                      <a:rPr lang="en-US" altLang="zh-CN" i="1">
                                        <a:latin typeface="Cambria Math"/>
                                      </a:rPr>
                                      <m:t>𝑘</m:t>
                                    </m:r>
                                  </m:sub>
                                </m:sSub>
                                <m:r>
                                  <a:rPr lang="en-US" altLang="zh-CN" i="1">
                                    <a:latin typeface="Cambria Math"/>
                                  </a:rPr>
                                  <m:t>−</m:t>
                                </m:r>
                                <m:acc>
                                  <m:accPr>
                                    <m:chr m:val="̅"/>
                                    <m:ctrlPr>
                                      <a:rPr lang="zh-CN" altLang="zh-CN" i="1">
                                        <a:latin typeface="Cambria Math"/>
                                      </a:rPr>
                                    </m:ctrlPr>
                                  </m:accPr>
                                  <m:e>
                                    <m:sSub>
                                      <m:sSubPr>
                                        <m:ctrlPr>
                                          <a:rPr lang="zh-CN" altLang="zh-CN" i="1">
                                            <a:latin typeface="Cambria Math"/>
                                          </a:rPr>
                                        </m:ctrlPr>
                                      </m:sSubPr>
                                      <m:e>
                                        <m:r>
                                          <a:rPr lang="en-US" altLang="zh-CN" i="1">
                                            <a:latin typeface="Cambria Math"/>
                                          </a:rPr>
                                          <m:t>𝑎</m:t>
                                        </m:r>
                                      </m:e>
                                      <m:sub>
                                        <m:r>
                                          <a:rPr lang="en-US" altLang="zh-CN" i="1">
                                            <a:latin typeface="Cambria Math"/>
                                          </a:rPr>
                                          <m:t>𝑘</m:t>
                                        </m:r>
                                      </m:sub>
                                    </m:sSub>
                                  </m:e>
                                </m:acc>
                                <m:r>
                                  <a:rPr lang="en-US" altLang="zh-CN" i="1">
                                    <a:latin typeface="Cambria Math"/>
                                  </a:rPr>
                                  <m:t>)</m:t>
                                </m:r>
                              </m:e>
                              <m:sup>
                                <m:r>
                                  <a:rPr lang="en-US" altLang="zh-CN" i="1">
                                    <a:latin typeface="Cambria Math"/>
                                  </a:rPr>
                                  <m:t>2</m:t>
                                </m:r>
                              </m:sup>
                            </m:sSup>
                          </m:num>
                          <m:den>
                            <m:r>
                              <a:rPr lang="en-US" altLang="zh-CN" i="1">
                                <a:latin typeface="Cambria Math"/>
                              </a:rPr>
                              <m:t>𝑛</m:t>
                            </m:r>
                          </m:den>
                        </m:f>
                      </m:e>
                    </m:nary>
                  </m:oMath>
                </a14:m>
                <a:endParaRPr lang="zh-CN" altLang="en-US" dirty="0"/>
              </a:p>
              <a:p>
                <a:endParaRPr lang="en-US" altLang="zh-CN" dirty="0" smtClean="0"/>
              </a:p>
              <a:p>
                <a:endParaRPr lang="zh-CN" altLang="en-US" dirty="0"/>
              </a:p>
              <a:p>
                <a:endParaRPr lang="zh-CN" altLang="en-US" dirty="0">
                  <a:solidFill>
                    <a:srgbClr val="FF0000"/>
                  </a:solidFill>
                </a:endParaRPr>
              </a:p>
            </p:txBody>
          </p:sp>
        </mc:Choice>
        <mc:Fallback xmlns="">
          <p:sp>
            <p:nvSpPr>
              <p:cNvPr id="13" name="TextBox 12"/>
              <p:cNvSpPr txBox="1">
                <a:spLocks noRot="1" noChangeAspect="1" noMove="1" noResize="1" noEditPoints="1" noAdjustHandles="1" noChangeArrowheads="1" noChangeShapeType="1" noTextEdit="1"/>
              </p:cNvSpPr>
              <p:nvPr/>
            </p:nvSpPr>
            <p:spPr>
              <a:xfrm>
                <a:off x="4310605" y="3284984"/>
                <a:ext cx="4390638" cy="3168496"/>
              </a:xfrm>
              <a:prstGeom prst="rect">
                <a:avLst/>
              </a:prstGeom>
              <a:blipFill rotWithShape="1">
                <a:blip r:embed="rId6"/>
                <a:stretch>
                  <a:fillRect t="-1538"/>
                </a:stretch>
              </a:blipFill>
            </p:spPr>
            <p:txBody>
              <a:bodyPr/>
              <a:lstStyle/>
              <a:p>
                <a:r>
                  <a:rPr lang="zh-CN" altLang="en-US">
                    <a:noFill/>
                  </a:rPr>
                  <a:t> </a:t>
                </a:r>
              </a:p>
            </p:txBody>
          </p:sp>
        </mc:Fallback>
      </mc:AlternateContent>
      <p:sp>
        <p:nvSpPr>
          <p:cNvPr id="14" name="TextBox 13"/>
          <p:cNvSpPr txBox="1"/>
          <p:nvPr/>
        </p:nvSpPr>
        <p:spPr>
          <a:xfrm>
            <a:off x="3363818" y="32957"/>
            <a:ext cx="2807845" cy="369332"/>
          </a:xfrm>
          <a:prstGeom prst="rect">
            <a:avLst/>
          </a:prstGeom>
          <a:noFill/>
        </p:spPr>
        <p:txBody>
          <a:bodyPr wrap="square" rtlCol="0">
            <a:spAutoFit/>
          </a:bodyPr>
          <a:lstStyle/>
          <a:p>
            <a:r>
              <a:rPr lang="zh-CN" altLang="en-US" b="1" dirty="0"/>
              <a:t>单</a:t>
            </a:r>
            <a:r>
              <a:rPr lang="zh-CN" altLang="en-US" b="1" dirty="0" smtClean="0"/>
              <a:t>步长的步长估计</a:t>
            </a:r>
            <a:endParaRPr lang="zh-CN" altLang="en-US" b="1" dirty="0"/>
          </a:p>
        </p:txBody>
      </p:sp>
      <p:sp>
        <p:nvSpPr>
          <p:cNvPr id="16" name="左大括号 15"/>
          <p:cNvSpPr/>
          <p:nvPr/>
        </p:nvSpPr>
        <p:spPr>
          <a:xfrm>
            <a:off x="4860032" y="3922944"/>
            <a:ext cx="216024" cy="1580094"/>
          </a:xfrm>
          <a:prstGeom prst="leftBrace">
            <a:avLst>
              <a:gd name="adj1" fmla="val 86954"/>
              <a:gd name="adj2" fmla="val 50000"/>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pic>
        <p:nvPicPr>
          <p:cNvPr id="2052" name="Picture 4" descr="C:\Users\suck_dynasty\Desktop\Walk2.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67861" y="4318869"/>
            <a:ext cx="3056067" cy="1630411"/>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C:\Users\suck_dynasty\Desktop\图片1.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485" y="3910458"/>
            <a:ext cx="2100262" cy="2435225"/>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p:cNvSpPr txBox="1"/>
          <p:nvPr/>
        </p:nvSpPr>
        <p:spPr>
          <a:xfrm>
            <a:off x="507732" y="6218148"/>
            <a:ext cx="535876" cy="523220"/>
          </a:xfrm>
          <a:prstGeom prst="rect">
            <a:avLst/>
          </a:prstGeom>
          <a:noFill/>
        </p:spPr>
        <p:txBody>
          <a:bodyPr wrap="square" rtlCol="0">
            <a:spAutoFit/>
          </a:bodyPr>
          <a:lstStyle/>
          <a:p>
            <a:r>
              <a:rPr lang="en-US" altLang="zh-CN" sz="2800" b="1" dirty="0" smtClean="0"/>
              <a:t>5</a:t>
            </a:r>
            <a:endParaRPr lang="zh-CN" altLang="en-US" sz="2800" b="1" dirty="0"/>
          </a:p>
        </p:txBody>
      </p:sp>
    </p:spTree>
    <p:extLst>
      <p:ext uri="{BB962C8B-B14F-4D97-AF65-F5344CB8AC3E}">
        <p14:creationId xmlns:p14="http://schemas.microsoft.com/office/powerpoint/2010/main" val="57590787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3599892" y="34383"/>
            <a:ext cx="2304256" cy="369332"/>
          </a:xfrm>
          <a:prstGeom prst="rect">
            <a:avLst/>
          </a:prstGeom>
          <a:noFill/>
        </p:spPr>
        <p:txBody>
          <a:bodyPr wrap="square" rtlCol="0">
            <a:spAutoFit/>
          </a:bodyPr>
          <a:lstStyle/>
          <a:p>
            <a:r>
              <a:rPr lang="zh-CN" altLang="en-US" b="1" dirty="0"/>
              <a:t>基础方向判定方法</a:t>
            </a:r>
          </a:p>
        </p:txBody>
      </p:sp>
      <mc:AlternateContent xmlns:mc="http://schemas.openxmlformats.org/markup-compatibility/2006" xmlns:a14="http://schemas.microsoft.com/office/drawing/2010/main">
        <mc:Choice Requires="a14">
          <p:sp>
            <p:nvSpPr>
              <p:cNvPr id="4" name="TextBox 3"/>
              <p:cNvSpPr txBox="1"/>
              <p:nvPr/>
            </p:nvSpPr>
            <p:spPr>
              <a:xfrm>
                <a:off x="755576" y="3609407"/>
                <a:ext cx="7992888" cy="2267865"/>
              </a:xfrm>
              <a:prstGeom prst="rect">
                <a:avLst/>
              </a:prstGeom>
              <a:noFill/>
            </p:spPr>
            <p:txBody>
              <a:bodyPr wrap="square" rtlCol="0">
                <a:spAutoFit/>
              </a:bodyPr>
              <a:lstStyle/>
              <a:p>
                <a:r>
                  <a:rPr lang="zh-CN" altLang="en-US" sz="2400" dirty="0" smtClean="0"/>
                  <a:t>电子罗盘            </a:t>
                </a:r>
                <a:r>
                  <a:rPr lang="en-US" altLang="zh-CN" sz="2400" dirty="0" smtClean="0"/>
                  <a:t>IMU</a:t>
                </a:r>
                <a:r>
                  <a:rPr lang="zh-CN" altLang="en-US" sz="2400" dirty="0"/>
                  <a:t> </a:t>
                </a:r>
                <a:r>
                  <a:rPr lang="zh-CN" altLang="en-US" sz="2400" dirty="0" smtClean="0"/>
                  <a:t>          </a:t>
                </a:r>
                <a:r>
                  <a:rPr lang="en-US" altLang="zh-CN" sz="2400" dirty="0" smtClean="0">
                    <a:solidFill>
                      <a:srgbClr val="FF0000"/>
                    </a:solidFill>
                  </a:rPr>
                  <a:t>ARHS</a:t>
                </a:r>
                <a:r>
                  <a:rPr lang="en-US" altLang="zh-CN" sz="2400" dirty="0" smtClean="0"/>
                  <a:t>           AHRS+IMU</a:t>
                </a:r>
              </a:p>
              <a:p>
                <a:endParaRPr lang="en-US" altLang="zh-CN" sz="2400" dirty="0" smtClean="0"/>
              </a:p>
              <a:p>
                <a:pPr/>
                <a14:m>
                  <m:oMathPara xmlns:m="http://schemas.openxmlformats.org/officeDocument/2006/math">
                    <m:oMathParaPr>
                      <m:jc m:val="centerGroup"/>
                    </m:oMathParaPr>
                    <m:oMath xmlns:m="http://schemas.openxmlformats.org/officeDocument/2006/math">
                      <m:sSub>
                        <m:sSubPr>
                          <m:ctrlPr>
                            <a:rPr lang="zh-CN" altLang="zh-CN" sz="2400" i="1">
                              <a:latin typeface="Cambria Math"/>
                            </a:rPr>
                          </m:ctrlPr>
                        </m:sSubPr>
                        <m:e>
                          <m:r>
                            <m:rPr>
                              <m:sty m:val="p"/>
                            </m:rPr>
                            <a:rPr lang="en-US" altLang="zh-CN" sz="2400">
                              <a:latin typeface="Cambria Math"/>
                            </a:rPr>
                            <m:t>ED</m:t>
                          </m:r>
                        </m:e>
                        <m:sub>
                          <m:r>
                            <m:rPr>
                              <m:sty m:val="p"/>
                            </m:rPr>
                            <a:rPr lang="en-US" altLang="zh-CN" sz="2400">
                              <a:latin typeface="Cambria Math"/>
                            </a:rPr>
                            <m:t>yaw</m:t>
                          </m:r>
                        </m:sub>
                      </m:sSub>
                      <m:r>
                        <a:rPr lang="en-US" altLang="zh-CN" sz="2400">
                          <a:latin typeface="Cambria Math"/>
                        </a:rPr>
                        <m:t>=</m:t>
                      </m:r>
                      <m:rad>
                        <m:radPr>
                          <m:degHide m:val="on"/>
                          <m:ctrlPr>
                            <a:rPr lang="zh-CN" altLang="zh-CN" sz="2400" i="1">
                              <a:latin typeface="Cambria Math"/>
                            </a:rPr>
                          </m:ctrlPr>
                        </m:radPr>
                        <m:deg/>
                        <m:e>
                          <m:nary>
                            <m:naryPr>
                              <m:chr m:val="∑"/>
                              <m:limLoc m:val="undOvr"/>
                              <m:ctrlPr>
                                <a:rPr lang="zh-CN" altLang="zh-CN" sz="2400" i="1">
                                  <a:latin typeface="Cambria Math"/>
                                </a:rPr>
                              </m:ctrlPr>
                            </m:naryPr>
                            <m:sub>
                              <m:r>
                                <a:rPr lang="en-US" altLang="zh-CN" sz="2400" i="1">
                                  <a:latin typeface="Cambria Math"/>
                                </a:rPr>
                                <m:t>𝑘</m:t>
                              </m:r>
                              <m:r>
                                <a:rPr lang="en-US" altLang="zh-CN" sz="2400" i="1">
                                  <a:latin typeface="Cambria Math"/>
                                </a:rPr>
                                <m:t>=</m:t>
                              </m:r>
                              <m:r>
                                <a:rPr lang="en-US" altLang="zh-CN" sz="2400" i="1">
                                  <a:latin typeface="Cambria Math"/>
                                </a:rPr>
                                <m:t>𝑛</m:t>
                              </m:r>
                            </m:sub>
                            <m:sup>
                              <m:r>
                                <a:rPr lang="en-US" altLang="zh-CN" sz="2400" i="1">
                                  <a:latin typeface="Cambria Math"/>
                                </a:rPr>
                                <m:t>𝑛</m:t>
                              </m:r>
                              <m:r>
                                <a:rPr lang="en-US" altLang="zh-CN" sz="2400" i="1">
                                  <a:latin typeface="Cambria Math"/>
                                </a:rPr>
                                <m:t>+</m:t>
                              </m:r>
                              <m:r>
                                <a:rPr lang="en-US" altLang="zh-CN" sz="2400" i="1">
                                  <a:latin typeface="Cambria Math"/>
                                </a:rPr>
                                <m:t>𝑁</m:t>
                              </m:r>
                              <m:r>
                                <a:rPr lang="en-US" altLang="zh-CN" sz="2400" i="1">
                                  <a:latin typeface="Cambria Math"/>
                                </a:rPr>
                                <m:t>−1</m:t>
                              </m:r>
                            </m:sup>
                            <m:e>
                              <m:sSup>
                                <m:sSupPr>
                                  <m:ctrlPr>
                                    <a:rPr lang="zh-CN" altLang="zh-CN" sz="2400" i="1">
                                      <a:latin typeface="Cambria Math"/>
                                    </a:rPr>
                                  </m:ctrlPr>
                                </m:sSupPr>
                                <m:e>
                                  <m:d>
                                    <m:dPr>
                                      <m:begChr m:val="["/>
                                      <m:endChr m:val="]"/>
                                      <m:ctrlPr>
                                        <a:rPr lang="zh-CN" altLang="zh-CN" sz="2400" i="1">
                                          <a:latin typeface="Cambria Math"/>
                                        </a:rPr>
                                      </m:ctrlPr>
                                    </m:dPr>
                                    <m:e>
                                      <m:d>
                                        <m:dPr>
                                          <m:ctrlPr>
                                            <a:rPr lang="zh-CN" altLang="zh-CN" sz="2400" i="1">
                                              <a:latin typeface="Cambria Math"/>
                                            </a:rPr>
                                          </m:ctrlPr>
                                        </m:dPr>
                                        <m:e>
                                          <m:sSubSup>
                                            <m:sSubSupPr>
                                              <m:ctrlPr>
                                                <a:rPr lang="zh-CN" altLang="zh-CN" sz="2400" i="1">
                                                  <a:latin typeface="Cambria Math"/>
                                                </a:rPr>
                                              </m:ctrlPr>
                                            </m:sSubSupPr>
                                            <m:e>
                                              <m:r>
                                                <a:rPr lang="en-US" altLang="zh-CN" sz="2400" i="1">
                                                  <a:latin typeface="Cambria Math"/>
                                                </a:rPr>
                                                <m:t>𝛹</m:t>
                                              </m:r>
                                            </m:e>
                                            <m:sub>
                                              <m:r>
                                                <a:rPr lang="en-US" altLang="zh-CN" sz="2400" i="1">
                                                  <a:latin typeface="Cambria Math"/>
                                                </a:rPr>
                                                <m:t>𝑘</m:t>
                                              </m:r>
                                            </m:sub>
                                            <m:sup>
                                              <m:r>
                                                <a:rPr lang="en-US" altLang="zh-CN" sz="2400" i="1">
                                                  <a:latin typeface="Cambria Math"/>
                                                </a:rPr>
                                                <m:t>9</m:t>
                                              </m:r>
                                              <m:r>
                                                <m:rPr>
                                                  <m:sty m:val="p"/>
                                                </m:rPr>
                                                <a:rPr lang="en-US" altLang="zh-CN" sz="2400">
                                                  <a:latin typeface="Cambria Math"/>
                                                </a:rPr>
                                                <m:t>DOF</m:t>
                                              </m:r>
                                            </m:sup>
                                          </m:sSubSup>
                                          <m:r>
                                            <a:rPr lang="en-US" altLang="zh-CN" sz="2400" i="1">
                                              <a:latin typeface="Cambria Math"/>
                                            </a:rPr>
                                            <m:t>−</m:t>
                                          </m:r>
                                          <m:sSup>
                                            <m:sSupPr>
                                              <m:ctrlPr>
                                                <a:rPr lang="zh-CN" altLang="zh-CN" sz="2400" i="1">
                                                  <a:latin typeface="Cambria Math"/>
                                                </a:rPr>
                                              </m:ctrlPr>
                                            </m:sSupPr>
                                            <m:e>
                                              <m:bar>
                                                <m:barPr>
                                                  <m:pos m:val="top"/>
                                                  <m:ctrlPr>
                                                    <a:rPr lang="zh-CN" altLang="zh-CN" sz="2400" i="1">
                                                      <a:latin typeface="Cambria Math"/>
                                                    </a:rPr>
                                                  </m:ctrlPr>
                                                </m:barPr>
                                                <m:e>
                                                  <m:r>
                                                    <a:rPr lang="en-US" altLang="zh-CN" sz="2400" i="1">
                                                      <a:latin typeface="Cambria Math"/>
                                                    </a:rPr>
                                                    <m:t>𝛹</m:t>
                                                  </m:r>
                                                </m:e>
                                              </m:bar>
                                            </m:e>
                                            <m:sup>
                                              <m:r>
                                                <a:rPr lang="en-US" altLang="zh-CN" sz="2400" i="1">
                                                  <a:latin typeface="Cambria Math"/>
                                                </a:rPr>
                                                <m:t>9</m:t>
                                              </m:r>
                                              <m:r>
                                                <a:rPr lang="en-US" altLang="zh-CN" sz="2400" i="1">
                                                  <a:latin typeface="Cambria Math"/>
                                                </a:rPr>
                                                <m:t>𝐷𝑂𝐹</m:t>
                                              </m:r>
                                            </m:sup>
                                          </m:sSup>
                                        </m:e>
                                      </m:d>
                                      <m:r>
                                        <a:rPr lang="en-US" altLang="zh-CN" sz="2400" i="1">
                                          <a:latin typeface="Cambria Math"/>
                                        </a:rPr>
                                        <m:t>−(</m:t>
                                      </m:r>
                                      <m:sSubSup>
                                        <m:sSubSupPr>
                                          <m:ctrlPr>
                                            <a:rPr lang="zh-CN" altLang="zh-CN" sz="2400" i="1">
                                              <a:latin typeface="Cambria Math"/>
                                            </a:rPr>
                                          </m:ctrlPr>
                                        </m:sSubSupPr>
                                        <m:e>
                                          <m:r>
                                            <a:rPr lang="en-US" altLang="zh-CN" sz="2400" i="1">
                                              <a:latin typeface="Cambria Math"/>
                                            </a:rPr>
                                            <m:t>𝛹</m:t>
                                          </m:r>
                                        </m:e>
                                        <m:sub>
                                          <m:r>
                                            <a:rPr lang="en-US" altLang="zh-CN" sz="2400" i="1">
                                              <a:latin typeface="Cambria Math"/>
                                            </a:rPr>
                                            <m:t>𝑘</m:t>
                                          </m:r>
                                        </m:sub>
                                        <m:sup>
                                          <m:r>
                                            <a:rPr lang="en-US" altLang="zh-CN" sz="2400" i="1">
                                              <a:latin typeface="Cambria Math"/>
                                            </a:rPr>
                                            <m:t>6</m:t>
                                          </m:r>
                                          <m:r>
                                            <m:rPr>
                                              <m:sty m:val="p"/>
                                            </m:rPr>
                                            <a:rPr lang="en-US" altLang="zh-CN" sz="2400">
                                              <a:latin typeface="Cambria Math"/>
                                            </a:rPr>
                                            <m:t>DOF</m:t>
                                          </m:r>
                                        </m:sup>
                                      </m:sSubSup>
                                      <m:r>
                                        <a:rPr lang="en-US" altLang="zh-CN" sz="2400" i="1">
                                          <a:latin typeface="Cambria Math"/>
                                        </a:rPr>
                                        <m:t>−</m:t>
                                      </m:r>
                                      <m:sSup>
                                        <m:sSupPr>
                                          <m:ctrlPr>
                                            <a:rPr lang="zh-CN" altLang="zh-CN" sz="2400" i="1">
                                              <a:latin typeface="Cambria Math"/>
                                            </a:rPr>
                                          </m:ctrlPr>
                                        </m:sSupPr>
                                        <m:e>
                                          <m:bar>
                                            <m:barPr>
                                              <m:pos m:val="top"/>
                                              <m:ctrlPr>
                                                <a:rPr lang="zh-CN" altLang="zh-CN" sz="2400" i="1">
                                                  <a:latin typeface="Cambria Math"/>
                                                </a:rPr>
                                              </m:ctrlPr>
                                            </m:barPr>
                                            <m:e>
                                              <m:r>
                                                <a:rPr lang="en-US" altLang="zh-CN" sz="2400" i="1">
                                                  <a:latin typeface="Cambria Math"/>
                                                </a:rPr>
                                                <m:t>𝛹</m:t>
                                              </m:r>
                                            </m:e>
                                          </m:bar>
                                        </m:e>
                                        <m:sup>
                                          <m:r>
                                            <a:rPr lang="en-US" altLang="zh-CN" sz="2400" i="1">
                                              <a:latin typeface="Cambria Math"/>
                                            </a:rPr>
                                            <m:t>6</m:t>
                                          </m:r>
                                          <m:r>
                                            <a:rPr lang="en-US" altLang="zh-CN" sz="2400" i="1">
                                              <a:latin typeface="Cambria Math"/>
                                            </a:rPr>
                                            <m:t>𝐷𝑂𝐹</m:t>
                                          </m:r>
                                        </m:sup>
                                      </m:sSup>
                                      <m:r>
                                        <a:rPr lang="en-US" altLang="zh-CN" sz="2400" i="1">
                                          <a:latin typeface="Cambria Math"/>
                                        </a:rPr>
                                        <m:t>)</m:t>
                                      </m:r>
                                    </m:e>
                                  </m:d>
                                </m:e>
                                <m:sup>
                                  <m:r>
                                    <a:rPr lang="en-US" altLang="zh-CN" sz="2400" i="1">
                                      <a:latin typeface="Cambria Math"/>
                                    </a:rPr>
                                    <m:t>2</m:t>
                                  </m:r>
                                </m:sup>
                              </m:sSup>
                            </m:e>
                          </m:nary>
                        </m:e>
                      </m:rad>
                    </m:oMath>
                  </m:oMathPara>
                </a14:m>
                <a:endParaRPr lang="en-US" altLang="zh-CN" sz="2400" dirty="0" smtClean="0"/>
              </a:p>
            </p:txBody>
          </p:sp>
        </mc:Choice>
        <mc:Fallback xmlns="">
          <p:sp>
            <p:nvSpPr>
              <p:cNvPr id="4" name="TextBox 3"/>
              <p:cNvSpPr txBox="1">
                <a:spLocks noRot="1" noChangeAspect="1" noMove="1" noResize="1" noEditPoints="1" noAdjustHandles="1" noChangeArrowheads="1" noChangeShapeType="1" noTextEdit="1"/>
              </p:cNvSpPr>
              <p:nvPr/>
            </p:nvSpPr>
            <p:spPr>
              <a:xfrm>
                <a:off x="755576" y="3609407"/>
                <a:ext cx="7992888" cy="2267865"/>
              </a:xfrm>
              <a:prstGeom prst="rect">
                <a:avLst/>
              </a:prstGeom>
              <a:blipFill rotWithShape="1">
                <a:blip r:embed="rId3"/>
                <a:stretch>
                  <a:fillRect l="-1220" t="-3226"/>
                </a:stretch>
              </a:blipFill>
            </p:spPr>
            <p:txBody>
              <a:bodyPr/>
              <a:lstStyle/>
              <a:p>
                <a:r>
                  <a:rPr lang="zh-CN" altLang="en-US">
                    <a:noFill/>
                  </a:rPr>
                  <a:t> </a:t>
                </a:r>
              </a:p>
            </p:txBody>
          </p:sp>
        </mc:Fallback>
      </mc:AlternateContent>
      <p:sp>
        <p:nvSpPr>
          <p:cNvPr id="5" name="下箭头 4"/>
          <p:cNvSpPr/>
          <p:nvPr/>
        </p:nvSpPr>
        <p:spPr>
          <a:xfrm rot="16200000">
            <a:off x="2375640" y="3536515"/>
            <a:ext cx="216023" cy="5770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下箭头 5"/>
          <p:cNvSpPr/>
          <p:nvPr/>
        </p:nvSpPr>
        <p:spPr>
          <a:xfrm rot="16200000">
            <a:off x="3672397" y="3536515"/>
            <a:ext cx="216023" cy="5770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下箭头 6"/>
          <p:cNvSpPr/>
          <p:nvPr/>
        </p:nvSpPr>
        <p:spPr>
          <a:xfrm rot="16200000">
            <a:off x="5112557" y="3536516"/>
            <a:ext cx="216023" cy="5770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extBox 1"/>
          <p:cNvSpPr txBox="1"/>
          <p:nvPr/>
        </p:nvSpPr>
        <p:spPr>
          <a:xfrm>
            <a:off x="447754" y="1085059"/>
            <a:ext cx="1152128" cy="2308324"/>
          </a:xfrm>
          <a:prstGeom prst="rect">
            <a:avLst/>
          </a:prstGeom>
          <a:noFill/>
        </p:spPr>
        <p:txBody>
          <a:bodyPr wrap="square" rtlCol="0">
            <a:spAutoFit/>
          </a:bodyPr>
          <a:lstStyle/>
          <a:p>
            <a:r>
              <a:rPr lang="zh-CN" altLang="en-US" sz="2400" dirty="0">
                <a:solidFill>
                  <a:srgbClr val="FF0000"/>
                </a:solidFill>
              </a:rPr>
              <a:t>偏航</a:t>
            </a:r>
            <a:r>
              <a:rPr lang="zh-CN" altLang="en-US" sz="2400" dirty="0" smtClean="0">
                <a:solidFill>
                  <a:srgbClr val="FF0000"/>
                </a:solidFill>
              </a:rPr>
              <a:t>角</a:t>
            </a:r>
            <a:r>
              <a:rPr lang="en-US" altLang="zh-CN" sz="2400" dirty="0" smtClean="0">
                <a:solidFill>
                  <a:srgbClr val="FF0000"/>
                </a:solidFill>
              </a:rPr>
              <a:t>Yaw</a:t>
            </a:r>
          </a:p>
          <a:p>
            <a:r>
              <a:rPr lang="zh-CN" altLang="en-US" sz="2400" dirty="0"/>
              <a:t>俯仰</a:t>
            </a:r>
            <a:r>
              <a:rPr lang="zh-CN" altLang="en-US" sz="2400" dirty="0" smtClean="0"/>
              <a:t>角</a:t>
            </a:r>
            <a:r>
              <a:rPr lang="en-US" altLang="zh-CN" sz="2400" dirty="0" smtClean="0"/>
              <a:t>Pitch</a:t>
            </a:r>
          </a:p>
          <a:p>
            <a:r>
              <a:rPr lang="zh-CN" altLang="en-US" sz="2400" dirty="0"/>
              <a:t>翻滚</a:t>
            </a:r>
            <a:r>
              <a:rPr lang="zh-CN" altLang="en-US" sz="2400" dirty="0" smtClean="0"/>
              <a:t>角</a:t>
            </a:r>
            <a:r>
              <a:rPr lang="en-US" altLang="zh-CN" sz="2400" dirty="0" smtClean="0"/>
              <a:t>Roll</a:t>
            </a:r>
            <a:endParaRPr lang="zh-CN" altLang="en-US" sz="2400" dirty="0"/>
          </a:p>
        </p:txBody>
      </p:sp>
      <p:sp>
        <p:nvSpPr>
          <p:cNvPr id="9" name="TextBox 8"/>
          <p:cNvSpPr txBox="1"/>
          <p:nvPr/>
        </p:nvSpPr>
        <p:spPr>
          <a:xfrm>
            <a:off x="507732" y="6218148"/>
            <a:ext cx="535876" cy="523220"/>
          </a:xfrm>
          <a:prstGeom prst="rect">
            <a:avLst/>
          </a:prstGeom>
          <a:noFill/>
        </p:spPr>
        <p:txBody>
          <a:bodyPr wrap="square" rtlCol="0">
            <a:spAutoFit/>
          </a:bodyPr>
          <a:lstStyle/>
          <a:p>
            <a:r>
              <a:rPr lang="en-US" altLang="zh-CN" sz="2800" b="1" dirty="0" smtClean="0"/>
              <a:t>6</a:t>
            </a:r>
            <a:endParaRPr lang="zh-CN" altLang="en-US" sz="2800" b="1" dirty="0"/>
          </a:p>
        </p:txBody>
      </p:sp>
      <p:pic>
        <p:nvPicPr>
          <p:cNvPr id="3" name="Picture 2" descr="C:\Users\suck_dynasty\Desktop\heading.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29210" y="895309"/>
            <a:ext cx="7305768" cy="26878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656534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3851920" y="32957"/>
            <a:ext cx="2304256" cy="369332"/>
          </a:xfrm>
          <a:prstGeom prst="rect">
            <a:avLst/>
          </a:prstGeom>
          <a:noFill/>
        </p:spPr>
        <p:txBody>
          <a:bodyPr wrap="square" rtlCol="0">
            <a:spAutoFit/>
          </a:bodyPr>
          <a:lstStyle/>
          <a:p>
            <a:r>
              <a:rPr lang="zh-CN" altLang="en-US" b="1" dirty="0"/>
              <a:t>方向</a:t>
            </a:r>
            <a:r>
              <a:rPr lang="zh-CN" altLang="en-US" b="1" dirty="0" smtClean="0"/>
              <a:t>判定修正</a:t>
            </a:r>
            <a:endParaRPr lang="zh-CN" altLang="en-US" b="1" dirty="0"/>
          </a:p>
        </p:txBody>
      </p:sp>
      <p:sp>
        <p:nvSpPr>
          <p:cNvPr id="21" name="TextBox 20"/>
          <p:cNvSpPr txBox="1"/>
          <p:nvPr/>
        </p:nvSpPr>
        <p:spPr>
          <a:xfrm>
            <a:off x="318892" y="3429000"/>
            <a:ext cx="3672408" cy="369332"/>
          </a:xfrm>
          <a:prstGeom prst="rect">
            <a:avLst/>
          </a:prstGeom>
          <a:noFill/>
        </p:spPr>
        <p:txBody>
          <a:bodyPr wrap="square" rtlCol="0">
            <a:spAutoFit/>
          </a:bodyPr>
          <a:lstStyle/>
          <a:p>
            <a:r>
              <a:rPr lang="en-US" altLang="zh-CN" b="1" dirty="0" smtClean="0"/>
              <a:t>B </a:t>
            </a:r>
            <a:r>
              <a:rPr lang="zh-CN" altLang="en-US" b="1" dirty="0" smtClean="0"/>
              <a:t>旋转矩阵</a:t>
            </a:r>
            <a:r>
              <a:rPr lang="en-US" altLang="zh-CN" b="1" dirty="0" smtClean="0"/>
              <a:t>+</a:t>
            </a:r>
            <a:r>
              <a:rPr lang="zh-CN" altLang="en-US" b="1" dirty="0" smtClean="0"/>
              <a:t>方向计算</a:t>
            </a:r>
            <a:endParaRPr lang="zh-CN" altLang="en-US" b="1" dirty="0"/>
          </a:p>
        </p:txBody>
      </p:sp>
      <mc:AlternateContent xmlns:mc="http://schemas.openxmlformats.org/markup-compatibility/2006" xmlns:a14="http://schemas.microsoft.com/office/drawing/2010/main">
        <mc:Choice Requires="a14">
          <p:sp>
            <p:nvSpPr>
              <p:cNvPr id="22" name="矩形 21"/>
              <p:cNvSpPr/>
              <p:nvPr/>
            </p:nvSpPr>
            <p:spPr>
              <a:xfrm>
                <a:off x="323528" y="3798332"/>
                <a:ext cx="1675330" cy="62632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zh-CN">
                          <a:latin typeface="Cambria Math"/>
                        </a:rPr>
                        <m:t>γ</m:t>
                      </m:r>
                      <m:r>
                        <a:rPr lang="en-US" altLang="zh-CN">
                          <a:latin typeface="Cambria Math"/>
                        </a:rPr>
                        <m:t>= </m:t>
                      </m:r>
                      <m:sSup>
                        <m:sSupPr>
                          <m:ctrlPr>
                            <a:rPr lang="zh-CN" altLang="zh-CN" i="1">
                              <a:latin typeface="Cambria Math"/>
                            </a:rPr>
                          </m:ctrlPr>
                        </m:sSupPr>
                        <m:e>
                          <m:r>
                            <a:rPr lang="en-US" altLang="zh-CN" i="1">
                              <a:latin typeface="Cambria Math"/>
                            </a:rPr>
                            <m:t>𝑠𝑖𝑛</m:t>
                          </m:r>
                        </m:e>
                        <m:sup>
                          <m:r>
                            <a:rPr lang="en-US" altLang="zh-CN" i="1">
                              <a:latin typeface="Cambria Math"/>
                            </a:rPr>
                            <m:t>−1</m:t>
                          </m:r>
                        </m:sup>
                      </m:sSup>
                      <m:r>
                        <a:rPr lang="en-US" altLang="zh-CN" i="1">
                          <a:latin typeface="Cambria Math"/>
                        </a:rPr>
                        <m:t>(</m:t>
                      </m:r>
                      <m:f>
                        <m:fPr>
                          <m:ctrlPr>
                            <a:rPr lang="zh-CN" altLang="zh-CN" i="1">
                              <a:latin typeface="Cambria Math"/>
                            </a:rPr>
                          </m:ctrlPr>
                        </m:fPr>
                        <m:num>
                          <m:sSub>
                            <m:sSubPr>
                              <m:ctrlPr>
                                <a:rPr lang="zh-CN" altLang="zh-CN" i="1">
                                  <a:latin typeface="Cambria Math"/>
                                </a:rPr>
                              </m:ctrlPr>
                            </m:sSubPr>
                            <m:e>
                              <m:r>
                                <a:rPr lang="en-US" altLang="zh-CN" i="1">
                                  <a:latin typeface="Cambria Math"/>
                                </a:rPr>
                                <m:t>𝑎</m:t>
                              </m:r>
                            </m:e>
                            <m:sub>
                              <m:r>
                                <a:rPr lang="en-US" altLang="zh-CN" i="1">
                                  <a:latin typeface="Cambria Math"/>
                                </a:rPr>
                                <m:t>𝑦</m:t>
                              </m:r>
                            </m:sub>
                          </m:sSub>
                        </m:num>
                        <m:den>
                          <m:r>
                            <a:rPr lang="en-US" altLang="zh-CN" i="1">
                              <a:latin typeface="Cambria Math"/>
                            </a:rPr>
                            <m:t>𝑔</m:t>
                          </m:r>
                        </m:den>
                      </m:f>
                      <m:r>
                        <a:rPr lang="en-US" altLang="zh-CN" i="1">
                          <a:latin typeface="Cambria Math"/>
                        </a:rPr>
                        <m:t>)</m:t>
                      </m:r>
                    </m:oMath>
                  </m:oMathPara>
                </a14:m>
                <a:endParaRPr lang="zh-CN" altLang="en-US" dirty="0"/>
              </a:p>
            </p:txBody>
          </p:sp>
        </mc:Choice>
        <mc:Fallback xmlns="">
          <p:sp>
            <p:nvSpPr>
              <p:cNvPr id="22" name="矩形 21"/>
              <p:cNvSpPr>
                <a:spLocks noRot="1" noChangeAspect="1" noMove="1" noResize="1" noEditPoints="1" noAdjustHandles="1" noChangeArrowheads="1" noChangeShapeType="1" noTextEdit="1"/>
              </p:cNvSpPr>
              <p:nvPr/>
            </p:nvSpPr>
            <p:spPr>
              <a:xfrm>
                <a:off x="323528" y="3798332"/>
                <a:ext cx="1675330" cy="626325"/>
              </a:xfrm>
              <a:prstGeom prst="rect">
                <a:avLst/>
              </a:prstGeom>
              <a:blipFill rotWithShape="1">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矩形 22"/>
              <p:cNvSpPr/>
              <p:nvPr/>
            </p:nvSpPr>
            <p:spPr>
              <a:xfrm>
                <a:off x="2201034" y="3843256"/>
                <a:ext cx="1718611" cy="61202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zh-CN">
                          <a:latin typeface="Cambria Math"/>
                        </a:rPr>
                        <m:t>θ</m:t>
                      </m:r>
                      <m:r>
                        <a:rPr lang="en-US" altLang="zh-CN">
                          <a:latin typeface="Cambria Math"/>
                        </a:rPr>
                        <m:t>= </m:t>
                      </m:r>
                      <m:sSup>
                        <m:sSupPr>
                          <m:ctrlPr>
                            <a:rPr lang="zh-CN" altLang="zh-CN" i="1">
                              <a:latin typeface="Cambria Math"/>
                            </a:rPr>
                          </m:ctrlPr>
                        </m:sSupPr>
                        <m:e>
                          <m:r>
                            <a:rPr lang="en-US" altLang="zh-CN" i="1">
                              <a:latin typeface="Cambria Math"/>
                            </a:rPr>
                            <m:t>𝑡𝑎𝑛</m:t>
                          </m:r>
                        </m:e>
                        <m:sup>
                          <m:r>
                            <a:rPr lang="en-US" altLang="zh-CN" i="1">
                              <a:latin typeface="Cambria Math"/>
                            </a:rPr>
                            <m:t>−1</m:t>
                          </m:r>
                        </m:sup>
                      </m:sSup>
                      <m:r>
                        <a:rPr lang="en-US" altLang="zh-CN" i="1">
                          <a:latin typeface="Cambria Math"/>
                        </a:rPr>
                        <m:t>(</m:t>
                      </m:r>
                      <m:f>
                        <m:fPr>
                          <m:ctrlPr>
                            <a:rPr lang="zh-CN" altLang="zh-CN" i="1">
                              <a:latin typeface="Cambria Math"/>
                            </a:rPr>
                          </m:ctrlPr>
                        </m:fPr>
                        <m:num>
                          <m:sSub>
                            <m:sSubPr>
                              <m:ctrlPr>
                                <a:rPr lang="zh-CN" altLang="zh-CN" i="1">
                                  <a:latin typeface="Cambria Math"/>
                                </a:rPr>
                              </m:ctrlPr>
                            </m:sSubPr>
                            <m:e>
                              <m:r>
                                <a:rPr lang="en-US" altLang="zh-CN" i="1">
                                  <a:latin typeface="Cambria Math"/>
                                </a:rPr>
                                <m:t>𝑎</m:t>
                              </m:r>
                            </m:e>
                            <m:sub>
                              <m:r>
                                <a:rPr lang="en-US" altLang="zh-CN" i="1">
                                  <a:latin typeface="Cambria Math"/>
                                </a:rPr>
                                <m:t>𝑥</m:t>
                              </m:r>
                            </m:sub>
                          </m:sSub>
                        </m:num>
                        <m:den>
                          <m:sSub>
                            <m:sSubPr>
                              <m:ctrlPr>
                                <a:rPr lang="zh-CN" altLang="zh-CN" i="1">
                                  <a:latin typeface="Cambria Math"/>
                                </a:rPr>
                              </m:ctrlPr>
                            </m:sSubPr>
                            <m:e>
                              <m:r>
                                <a:rPr lang="en-US" altLang="zh-CN" i="1">
                                  <a:latin typeface="Cambria Math"/>
                                </a:rPr>
                                <m:t>𝑎</m:t>
                              </m:r>
                            </m:e>
                            <m:sub>
                              <m:r>
                                <a:rPr lang="en-US" altLang="zh-CN" i="1">
                                  <a:latin typeface="Cambria Math"/>
                                </a:rPr>
                                <m:t>𝑧</m:t>
                              </m:r>
                            </m:sub>
                          </m:sSub>
                        </m:den>
                      </m:f>
                      <m:r>
                        <a:rPr lang="en-US" altLang="zh-CN" i="1">
                          <a:latin typeface="Cambria Math"/>
                        </a:rPr>
                        <m:t>)</m:t>
                      </m:r>
                    </m:oMath>
                  </m:oMathPara>
                </a14:m>
                <a:endParaRPr lang="zh-CN" altLang="en-US" dirty="0"/>
              </a:p>
            </p:txBody>
          </p:sp>
        </mc:Choice>
        <mc:Fallback xmlns="">
          <p:sp>
            <p:nvSpPr>
              <p:cNvPr id="23" name="矩形 22"/>
              <p:cNvSpPr>
                <a:spLocks noRot="1" noChangeAspect="1" noMove="1" noResize="1" noEditPoints="1" noAdjustHandles="1" noChangeArrowheads="1" noChangeShapeType="1" noTextEdit="1"/>
              </p:cNvSpPr>
              <p:nvPr/>
            </p:nvSpPr>
            <p:spPr>
              <a:xfrm>
                <a:off x="2201034" y="3843256"/>
                <a:ext cx="1718611" cy="612027"/>
              </a:xfrm>
              <a:prstGeom prst="rect">
                <a:avLst/>
              </a:prstGeom>
              <a:blipFill rotWithShape="1">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矩形 23"/>
              <p:cNvSpPr/>
              <p:nvPr/>
            </p:nvSpPr>
            <p:spPr>
              <a:xfrm>
                <a:off x="-489567" y="4472522"/>
                <a:ext cx="6120680" cy="97270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zh-CN" altLang="zh-CN" i="1">
                              <a:latin typeface="Cambria Math"/>
                            </a:rPr>
                          </m:ctrlPr>
                        </m:dPr>
                        <m:e>
                          <m:m>
                            <m:mPr>
                              <m:mcs>
                                <m:mc>
                                  <m:mcPr>
                                    <m:count m:val="1"/>
                                    <m:mcJc m:val="center"/>
                                  </m:mcPr>
                                </m:mc>
                              </m:mcs>
                              <m:ctrlPr>
                                <a:rPr lang="zh-CN" altLang="zh-CN" i="1">
                                  <a:latin typeface="Cambria Math"/>
                                </a:rPr>
                              </m:ctrlPr>
                            </m:mPr>
                            <m:mr>
                              <m:e>
                                <m:sSub>
                                  <m:sSubPr>
                                    <m:ctrlPr>
                                      <a:rPr lang="zh-CN" altLang="zh-CN" i="1">
                                        <a:latin typeface="Cambria Math"/>
                                      </a:rPr>
                                    </m:ctrlPr>
                                  </m:sSubPr>
                                  <m:e>
                                    <m:r>
                                      <a:rPr lang="en-US" altLang="zh-CN" i="1">
                                        <a:latin typeface="Cambria Math"/>
                                      </a:rPr>
                                      <m:t>𝑥</m:t>
                                    </m:r>
                                  </m:e>
                                  <m:sub>
                                    <m:r>
                                      <a:rPr lang="en-US" altLang="zh-CN" i="1">
                                        <a:latin typeface="Cambria Math"/>
                                      </a:rPr>
                                      <m:t>𝑤</m:t>
                                    </m:r>
                                  </m:sub>
                                </m:sSub>
                              </m:e>
                            </m:mr>
                            <m:mr>
                              <m:e>
                                <m:sSub>
                                  <m:sSubPr>
                                    <m:ctrlPr>
                                      <a:rPr lang="zh-CN" altLang="zh-CN" i="1">
                                        <a:latin typeface="Cambria Math"/>
                                      </a:rPr>
                                    </m:ctrlPr>
                                  </m:sSubPr>
                                  <m:e>
                                    <m:r>
                                      <a:rPr lang="en-US" altLang="zh-CN" i="1">
                                        <a:latin typeface="Cambria Math"/>
                                      </a:rPr>
                                      <m:t>𝑦</m:t>
                                    </m:r>
                                  </m:e>
                                  <m:sub>
                                    <m:r>
                                      <a:rPr lang="en-US" altLang="zh-CN" i="1">
                                        <a:latin typeface="Cambria Math"/>
                                      </a:rPr>
                                      <m:t>𝑤</m:t>
                                    </m:r>
                                  </m:sub>
                                </m:sSub>
                              </m:e>
                            </m:mr>
                            <m:mr>
                              <m:e>
                                <m:sSub>
                                  <m:sSubPr>
                                    <m:ctrlPr>
                                      <a:rPr lang="zh-CN" altLang="zh-CN" i="1">
                                        <a:latin typeface="Cambria Math"/>
                                      </a:rPr>
                                    </m:ctrlPr>
                                  </m:sSubPr>
                                  <m:e>
                                    <m:r>
                                      <a:rPr lang="en-US" altLang="zh-CN" i="1">
                                        <a:latin typeface="Cambria Math"/>
                                      </a:rPr>
                                      <m:t>𝑧</m:t>
                                    </m:r>
                                  </m:e>
                                  <m:sub>
                                    <m:r>
                                      <a:rPr lang="en-US" altLang="zh-CN" i="1">
                                        <a:latin typeface="Cambria Math"/>
                                      </a:rPr>
                                      <m:t>𝑤</m:t>
                                    </m:r>
                                  </m:sub>
                                </m:sSub>
                              </m:e>
                            </m:mr>
                          </m:m>
                        </m:e>
                      </m:d>
                      <m:r>
                        <a:rPr lang="en-US" altLang="zh-CN">
                          <a:latin typeface="Cambria Math"/>
                        </a:rPr>
                        <m:t>= </m:t>
                      </m:r>
                      <m:d>
                        <m:dPr>
                          <m:begChr m:val="["/>
                          <m:endChr m:val="]"/>
                          <m:ctrlPr>
                            <a:rPr lang="zh-CN" altLang="zh-CN" i="1">
                              <a:latin typeface="Cambria Math"/>
                            </a:rPr>
                          </m:ctrlPr>
                        </m:dPr>
                        <m:e>
                          <m:m>
                            <m:mPr>
                              <m:mcs>
                                <m:mc>
                                  <m:mcPr>
                                    <m:count m:val="3"/>
                                    <m:mcJc m:val="center"/>
                                  </m:mcPr>
                                </m:mc>
                              </m:mcs>
                              <m:ctrlPr>
                                <a:rPr lang="zh-CN" altLang="zh-CN" i="1">
                                  <a:latin typeface="Cambria Math"/>
                                </a:rPr>
                              </m:ctrlPr>
                            </m:mPr>
                            <m:mr>
                              <m:e>
                                <m:r>
                                  <a:rPr lang="en-US" altLang="zh-CN" i="1">
                                    <a:latin typeface="Cambria Math"/>
                                  </a:rPr>
                                  <m:t>𝑐𝑜𝑠</m:t>
                                </m:r>
                                <m:r>
                                  <m:rPr>
                                    <m:sty m:val="p"/>
                                  </m:rPr>
                                  <a:rPr lang="en-US" altLang="zh-CN">
                                    <a:latin typeface="Cambria Math"/>
                                  </a:rPr>
                                  <m:t>θ</m:t>
                                </m:r>
                              </m:e>
                              <m:e>
                                <m:r>
                                  <a:rPr lang="en-US" altLang="zh-CN" i="1">
                                    <a:latin typeface="Cambria Math"/>
                                  </a:rPr>
                                  <m:t>𝑠𝑖𝑛</m:t>
                                </m:r>
                                <m:r>
                                  <m:rPr>
                                    <m:sty m:val="p"/>
                                  </m:rPr>
                                  <a:rPr lang="en-US" altLang="zh-CN">
                                    <a:latin typeface="Cambria Math"/>
                                  </a:rPr>
                                  <m:t>θsinγ</m:t>
                                </m:r>
                              </m:e>
                              <m:e>
                                <m:r>
                                  <a:rPr lang="en-US" altLang="zh-CN" i="1">
                                    <a:latin typeface="Cambria Math"/>
                                  </a:rPr>
                                  <m:t>−</m:t>
                                </m:r>
                                <m:r>
                                  <a:rPr lang="en-US" altLang="zh-CN" i="1">
                                    <a:latin typeface="Cambria Math"/>
                                  </a:rPr>
                                  <m:t>𝑠𝑖𝑛</m:t>
                                </m:r>
                                <m:r>
                                  <m:rPr>
                                    <m:sty m:val="p"/>
                                  </m:rPr>
                                  <a:rPr lang="en-US" altLang="zh-CN">
                                    <a:latin typeface="Cambria Math"/>
                                  </a:rPr>
                                  <m:t>θcosγ</m:t>
                                </m:r>
                              </m:e>
                            </m:mr>
                            <m:mr>
                              <m:e>
                                <m:r>
                                  <a:rPr lang="en-US" altLang="zh-CN" i="1">
                                    <a:latin typeface="Cambria Math"/>
                                  </a:rPr>
                                  <m:t>0</m:t>
                                </m:r>
                              </m:e>
                              <m:e>
                                <m:r>
                                  <m:rPr>
                                    <m:sty m:val="p"/>
                                  </m:rPr>
                                  <a:rPr lang="en-US" altLang="zh-CN">
                                    <a:latin typeface="Cambria Math"/>
                                  </a:rPr>
                                  <m:t>cosγ</m:t>
                                </m:r>
                              </m:e>
                              <m:e>
                                <m:r>
                                  <m:rPr>
                                    <m:sty m:val="p"/>
                                  </m:rPr>
                                  <a:rPr lang="en-US" altLang="zh-CN">
                                    <a:latin typeface="Cambria Math"/>
                                  </a:rPr>
                                  <m:t>sinγ</m:t>
                                </m:r>
                              </m:e>
                            </m:mr>
                            <m:mr>
                              <m:e>
                                <m:r>
                                  <a:rPr lang="en-US" altLang="zh-CN" i="1">
                                    <a:latin typeface="Cambria Math"/>
                                  </a:rPr>
                                  <m:t>𝑠𝑖𝑛</m:t>
                                </m:r>
                                <m:r>
                                  <m:rPr>
                                    <m:sty m:val="p"/>
                                  </m:rPr>
                                  <a:rPr lang="en-US" altLang="zh-CN">
                                    <a:latin typeface="Cambria Math"/>
                                  </a:rPr>
                                  <m:t>θ</m:t>
                                </m:r>
                              </m:e>
                              <m:e>
                                <m:r>
                                  <a:rPr lang="en-US" altLang="zh-CN" i="1">
                                    <a:latin typeface="Cambria Math"/>
                                  </a:rPr>
                                  <m:t>−</m:t>
                                </m:r>
                                <m:r>
                                  <a:rPr lang="en-US" altLang="zh-CN" i="1">
                                    <a:latin typeface="Cambria Math"/>
                                  </a:rPr>
                                  <m:t>𝑐𝑜𝑠</m:t>
                                </m:r>
                                <m:r>
                                  <m:rPr>
                                    <m:sty m:val="p"/>
                                  </m:rPr>
                                  <a:rPr lang="en-US" altLang="zh-CN">
                                    <a:latin typeface="Cambria Math"/>
                                  </a:rPr>
                                  <m:t>θsinγ</m:t>
                                </m:r>
                              </m:e>
                              <m:e>
                                <m:r>
                                  <a:rPr lang="en-US" altLang="zh-CN" i="1">
                                    <a:latin typeface="Cambria Math"/>
                                  </a:rPr>
                                  <m:t>𝑐𝑜𝑠</m:t>
                                </m:r>
                                <m:r>
                                  <m:rPr>
                                    <m:sty m:val="p"/>
                                  </m:rPr>
                                  <a:rPr lang="en-US" altLang="zh-CN">
                                    <a:latin typeface="Cambria Math"/>
                                  </a:rPr>
                                  <m:t>θcosγ</m:t>
                                </m:r>
                              </m:e>
                            </m:mr>
                          </m:m>
                        </m:e>
                      </m:d>
                      <m:r>
                        <a:rPr lang="en-US" altLang="zh-CN">
                          <a:latin typeface="Cambria Math"/>
                        </a:rPr>
                        <m:t> </m:t>
                      </m:r>
                      <m:d>
                        <m:dPr>
                          <m:begChr m:val="["/>
                          <m:endChr m:val="]"/>
                          <m:ctrlPr>
                            <a:rPr lang="zh-CN" altLang="zh-CN" i="1">
                              <a:latin typeface="Cambria Math"/>
                            </a:rPr>
                          </m:ctrlPr>
                        </m:dPr>
                        <m:e>
                          <m:m>
                            <m:mPr>
                              <m:mcs>
                                <m:mc>
                                  <m:mcPr>
                                    <m:count m:val="1"/>
                                    <m:mcJc m:val="center"/>
                                  </m:mcPr>
                                </m:mc>
                              </m:mcs>
                              <m:ctrlPr>
                                <a:rPr lang="zh-CN" altLang="zh-CN" i="1">
                                  <a:latin typeface="Cambria Math"/>
                                </a:rPr>
                              </m:ctrlPr>
                            </m:mPr>
                            <m:mr>
                              <m:e>
                                <m:sSub>
                                  <m:sSubPr>
                                    <m:ctrlPr>
                                      <a:rPr lang="zh-CN" altLang="zh-CN" i="1">
                                        <a:latin typeface="Cambria Math"/>
                                      </a:rPr>
                                    </m:ctrlPr>
                                  </m:sSubPr>
                                  <m:e>
                                    <m:r>
                                      <a:rPr lang="en-US" altLang="zh-CN" i="1">
                                        <a:latin typeface="Cambria Math"/>
                                      </a:rPr>
                                      <m:t>𝑥</m:t>
                                    </m:r>
                                  </m:e>
                                  <m:sub>
                                    <m:r>
                                      <a:rPr lang="en-US" altLang="zh-CN" i="1">
                                        <a:latin typeface="Cambria Math"/>
                                      </a:rPr>
                                      <m:t>𝑝</m:t>
                                    </m:r>
                                  </m:sub>
                                </m:sSub>
                              </m:e>
                            </m:mr>
                            <m:mr>
                              <m:e>
                                <m:sSub>
                                  <m:sSubPr>
                                    <m:ctrlPr>
                                      <a:rPr lang="zh-CN" altLang="zh-CN" i="1">
                                        <a:latin typeface="Cambria Math"/>
                                      </a:rPr>
                                    </m:ctrlPr>
                                  </m:sSubPr>
                                  <m:e>
                                    <m:r>
                                      <a:rPr lang="en-US" altLang="zh-CN" i="1">
                                        <a:latin typeface="Cambria Math"/>
                                      </a:rPr>
                                      <m:t>𝑦</m:t>
                                    </m:r>
                                  </m:e>
                                  <m:sub>
                                    <m:r>
                                      <a:rPr lang="en-US" altLang="zh-CN" i="1">
                                        <a:latin typeface="Cambria Math"/>
                                      </a:rPr>
                                      <m:t>𝑝</m:t>
                                    </m:r>
                                  </m:sub>
                                </m:sSub>
                              </m:e>
                            </m:mr>
                            <m:mr>
                              <m:e>
                                <m:sSub>
                                  <m:sSubPr>
                                    <m:ctrlPr>
                                      <a:rPr lang="zh-CN" altLang="zh-CN" i="1">
                                        <a:latin typeface="Cambria Math"/>
                                      </a:rPr>
                                    </m:ctrlPr>
                                  </m:sSubPr>
                                  <m:e>
                                    <m:r>
                                      <a:rPr lang="en-US" altLang="zh-CN" i="1">
                                        <a:latin typeface="Cambria Math"/>
                                      </a:rPr>
                                      <m:t>𝑧</m:t>
                                    </m:r>
                                  </m:e>
                                  <m:sub>
                                    <m:r>
                                      <a:rPr lang="en-US" altLang="zh-CN" i="1">
                                        <a:latin typeface="Cambria Math"/>
                                      </a:rPr>
                                      <m:t>𝑝</m:t>
                                    </m:r>
                                  </m:sub>
                                </m:sSub>
                              </m:e>
                            </m:mr>
                          </m:m>
                        </m:e>
                      </m:d>
                    </m:oMath>
                  </m:oMathPara>
                </a14:m>
                <a:endParaRPr lang="zh-CN" altLang="en-US" dirty="0"/>
              </a:p>
            </p:txBody>
          </p:sp>
        </mc:Choice>
        <mc:Fallback xmlns="">
          <p:sp>
            <p:nvSpPr>
              <p:cNvPr id="24" name="矩形 23"/>
              <p:cNvSpPr>
                <a:spLocks noRot="1" noChangeAspect="1" noMove="1" noResize="1" noEditPoints="1" noAdjustHandles="1" noChangeArrowheads="1" noChangeShapeType="1" noTextEdit="1"/>
              </p:cNvSpPr>
              <p:nvPr/>
            </p:nvSpPr>
            <p:spPr>
              <a:xfrm>
                <a:off x="-489567" y="4472522"/>
                <a:ext cx="6120680" cy="972702"/>
              </a:xfrm>
              <a:prstGeom prst="rect">
                <a:avLst/>
              </a:prstGeom>
              <a:blipFill rotWithShape="1">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矩形 24"/>
              <p:cNvSpPr/>
              <p:nvPr/>
            </p:nvSpPr>
            <p:spPr>
              <a:xfrm>
                <a:off x="323528" y="5393552"/>
                <a:ext cx="1761893" cy="62773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zh-CN">
                          <a:latin typeface="Cambria Math"/>
                        </a:rPr>
                        <m:t>α</m:t>
                      </m:r>
                      <m:r>
                        <a:rPr lang="en-US" altLang="zh-CN">
                          <a:latin typeface="Cambria Math"/>
                        </a:rPr>
                        <m:t>= </m:t>
                      </m:r>
                      <m:sSup>
                        <m:sSupPr>
                          <m:ctrlPr>
                            <a:rPr lang="zh-CN" altLang="zh-CN" i="1">
                              <a:latin typeface="Cambria Math"/>
                            </a:rPr>
                          </m:ctrlPr>
                        </m:sSupPr>
                        <m:e>
                          <m:r>
                            <a:rPr lang="en-US" altLang="zh-CN" i="1">
                              <a:latin typeface="Cambria Math"/>
                            </a:rPr>
                            <m:t>𝑡𝑎𝑛</m:t>
                          </m:r>
                        </m:e>
                        <m:sup>
                          <m:r>
                            <a:rPr lang="en-US" altLang="zh-CN" i="1">
                              <a:latin typeface="Cambria Math"/>
                            </a:rPr>
                            <m:t>−1</m:t>
                          </m:r>
                        </m:sup>
                      </m:sSup>
                      <m:r>
                        <a:rPr lang="en-US" altLang="zh-CN" i="1">
                          <a:latin typeface="Cambria Math"/>
                        </a:rPr>
                        <m:t>(</m:t>
                      </m:r>
                      <m:f>
                        <m:fPr>
                          <m:ctrlPr>
                            <a:rPr lang="zh-CN" altLang="zh-CN" i="1">
                              <a:latin typeface="Cambria Math"/>
                            </a:rPr>
                          </m:ctrlPr>
                        </m:fPr>
                        <m:num>
                          <m:sSub>
                            <m:sSubPr>
                              <m:ctrlPr>
                                <a:rPr lang="zh-CN" altLang="zh-CN" i="1">
                                  <a:latin typeface="Cambria Math"/>
                                </a:rPr>
                              </m:ctrlPr>
                            </m:sSubPr>
                            <m:e>
                              <m:r>
                                <a:rPr lang="en-US" altLang="zh-CN" i="1">
                                  <a:latin typeface="Cambria Math"/>
                                </a:rPr>
                                <m:t>𝑦</m:t>
                              </m:r>
                            </m:e>
                            <m:sub>
                              <m:r>
                                <a:rPr lang="en-US" altLang="zh-CN" i="1">
                                  <a:latin typeface="Cambria Math"/>
                                </a:rPr>
                                <m:t>𝑤</m:t>
                              </m:r>
                            </m:sub>
                          </m:sSub>
                        </m:num>
                        <m:den>
                          <m:sSub>
                            <m:sSubPr>
                              <m:ctrlPr>
                                <a:rPr lang="zh-CN" altLang="zh-CN" i="1">
                                  <a:latin typeface="Cambria Math"/>
                                </a:rPr>
                              </m:ctrlPr>
                            </m:sSubPr>
                            <m:e>
                              <m:r>
                                <a:rPr lang="en-US" altLang="zh-CN" i="1">
                                  <a:latin typeface="Cambria Math"/>
                                </a:rPr>
                                <m:t>𝑥</m:t>
                              </m:r>
                            </m:e>
                            <m:sub>
                              <m:r>
                                <a:rPr lang="en-US" altLang="zh-CN" i="1">
                                  <a:latin typeface="Cambria Math"/>
                                </a:rPr>
                                <m:t>𝑤</m:t>
                              </m:r>
                            </m:sub>
                          </m:sSub>
                        </m:den>
                      </m:f>
                      <m:r>
                        <a:rPr lang="en-US" altLang="zh-CN" i="1">
                          <a:latin typeface="Cambria Math"/>
                        </a:rPr>
                        <m:t>)</m:t>
                      </m:r>
                    </m:oMath>
                  </m:oMathPara>
                </a14:m>
                <a:endParaRPr lang="zh-CN" altLang="en-US" dirty="0"/>
              </a:p>
            </p:txBody>
          </p:sp>
        </mc:Choice>
        <mc:Fallback xmlns="">
          <p:sp>
            <p:nvSpPr>
              <p:cNvPr id="25" name="矩形 24"/>
              <p:cNvSpPr>
                <a:spLocks noRot="1" noChangeAspect="1" noMove="1" noResize="1" noEditPoints="1" noAdjustHandles="1" noChangeArrowheads="1" noChangeShapeType="1" noTextEdit="1"/>
              </p:cNvSpPr>
              <p:nvPr/>
            </p:nvSpPr>
            <p:spPr>
              <a:xfrm>
                <a:off x="323528" y="5393552"/>
                <a:ext cx="1761893" cy="627736"/>
              </a:xfrm>
              <a:prstGeom prst="rect">
                <a:avLst/>
              </a:prstGeom>
              <a:blipFill rotWithShape="1">
                <a:blip r:embed="rId6"/>
                <a:stretch>
                  <a:fillRect/>
                </a:stretch>
              </a:blipFill>
            </p:spPr>
            <p:txBody>
              <a:bodyPr/>
              <a:lstStyle/>
              <a:p>
                <a:r>
                  <a:rPr lang="zh-CN" altLang="en-US">
                    <a:noFill/>
                  </a:rPr>
                  <a:t> </a:t>
                </a:r>
              </a:p>
            </p:txBody>
          </p:sp>
        </mc:Fallback>
      </mc:AlternateContent>
      <p:pic>
        <p:nvPicPr>
          <p:cNvPr id="26" name="图片 25" descr="C:\Users\suck_dynasty\Desktop\移动与手机方向.png"/>
          <p:cNvPicPr/>
          <p:nvPr/>
        </p:nvPicPr>
        <p:blipFill>
          <a:blip r:embed="rId7">
            <a:extLst>
              <a:ext uri="{28A0092B-C50C-407E-A947-70E740481C1C}">
                <a14:useLocalDpi xmlns:a14="http://schemas.microsoft.com/office/drawing/2010/main" val="0"/>
              </a:ext>
            </a:extLst>
          </a:blip>
          <a:srcRect/>
          <a:stretch>
            <a:fillRect/>
          </a:stretch>
        </p:blipFill>
        <p:spPr bwMode="auto">
          <a:xfrm>
            <a:off x="467544" y="703221"/>
            <a:ext cx="1967081" cy="2183648"/>
          </a:xfrm>
          <a:prstGeom prst="rect">
            <a:avLst/>
          </a:prstGeom>
          <a:noFill/>
          <a:ln>
            <a:noFill/>
          </a:ln>
        </p:spPr>
      </p:pic>
      <p:sp>
        <p:nvSpPr>
          <p:cNvPr id="27" name="矩形 26"/>
          <p:cNvSpPr/>
          <p:nvPr/>
        </p:nvSpPr>
        <p:spPr>
          <a:xfrm>
            <a:off x="3116433" y="529269"/>
            <a:ext cx="2332690" cy="646331"/>
          </a:xfrm>
          <a:prstGeom prst="rect">
            <a:avLst/>
          </a:prstGeom>
        </p:spPr>
        <p:txBody>
          <a:bodyPr wrap="none">
            <a:spAutoFit/>
          </a:bodyPr>
          <a:lstStyle/>
          <a:p>
            <a:r>
              <a:rPr lang="en-US" altLang="zh-CN" b="1" dirty="0" smtClean="0">
                <a:solidFill>
                  <a:srgbClr val="FF0000"/>
                </a:solidFill>
              </a:rPr>
              <a:t>A </a:t>
            </a:r>
            <a:r>
              <a:rPr lang="zh-CN" altLang="en-US" b="1" dirty="0" smtClean="0">
                <a:solidFill>
                  <a:srgbClr val="FF0000"/>
                </a:solidFill>
              </a:rPr>
              <a:t>平</a:t>
            </a:r>
            <a:r>
              <a:rPr lang="zh-CN" altLang="en-US" b="1" dirty="0">
                <a:solidFill>
                  <a:srgbClr val="FF0000"/>
                </a:solidFill>
              </a:rPr>
              <a:t>放方向</a:t>
            </a:r>
            <a:r>
              <a:rPr lang="en-US" altLang="zh-CN" b="1" dirty="0">
                <a:solidFill>
                  <a:srgbClr val="FF0000"/>
                </a:solidFill>
              </a:rPr>
              <a:t>+</a:t>
            </a:r>
            <a:r>
              <a:rPr lang="zh-CN" altLang="en-US" b="1" dirty="0">
                <a:solidFill>
                  <a:srgbClr val="FF0000"/>
                </a:solidFill>
              </a:rPr>
              <a:t>后期</a:t>
            </a:r>
            <a:r>
              <a:rPr lang="zh-CN" altLang="en-US" b="1" dirty="0" smtClean="0">
                <a:solidFill>
                  <a:srgbClr val="FF0000"/>
                </a:solidFill>
              </a:rPr>
              <a:t>修正</a:t>
            </a:r>
            <a:endParaRPr lang="en-US" altLang="zh-CN" b="1" dirty="0" smtClean="0">
              <a:solidFill>
                <a:srgbClr val="FF0000"/>
              </a:solidFill>
            </a:endParaRPr>
          </a:p>
          <a:p>
            <a:endParaRPr lang="en-US" altLang="zh-CN" dirty="0"/>
          </a:p>
        </p:txBody>
      </p:sp>
      <p:pic>
        <p:nvPicPr>
          <p:cNvPr id="28" name="图片 27" descr="C:\Users\suck_dynasty\Desktop\方向和加速度.png"/>
          <p:cNvPicPr/>
          <p:nvPr/>
        </p:nvPicPr>
        <p:blipFill>
          <a:blip r:embed="rId8">
            <a:extLst>
              <a:ext uri="{28A0092B-C50C-407E-A947-70E740481C1C}">
                <a14:useLocalDpi xmlns:a14="http://schemas.microsoft.com/office/drawing/2010/main" val="0"/>
              </a:ext>
            </a:extLst>
          </a:blip>
          <a:srcRect/>
          <a:stretch>
            <a:fillRect/>
          </a:stretch>
        </p:blipFill>
        <p:spPr bwMode="auto">
          <a:xfrm>
            <a:off x="3060339" y="980599"/>
            <a:ext cx="5719445" cy="1906270"/>
          </a:xfrm>
          <a:prstGeom prst="rect">
            <a:avLst/>
          </a:prstGeom>
          <a:noFill/>
          <a:ln>
            <a:noFill/>
          </a:ln>
        </p:spPr>
      </p:pic>
      <p:sp>
        <p:nvSpPr>
          <p:cNvPr id="12" name="TextBox 11"/>
          <p:cNvSpPr txBox="1"/>
          <p:nvPr/>
        </p:nvSpPr>
        <p:spPr>
          <a:xfrm>
            <a:off x="507732" y="6218148"/>
            <a:ext cx="535876" cy="523220"/>
          </a:xfrm>
          <a:prstGeom prst="rect">
            <a:avLst/>
          </a:prstGeom>
          <a:noFill/>
        </p:spPr>
        <p:txBody>
          <a:bodyPr wrap="square" rtlCol="0">
            <a:spAutoFit/>
          </a:bodyPr>
          <a:lstStyle/>
          <a:p>
            <a:r>
              <a:rPr lang="en-US" altLang="zh-CN" sz="2800" b="1" dirty="0" smtClean="0"/>
              <a:t>7</a:t>
            </a:r>
            <a:endParaRPr lang="zh-CN" altLang="en-US" sz="2800" b="1" dirty="0"/>
          </a:p>
        </p:txBody>
      </p:sp>
      <p:pic>
        <p:nvPicPr>
          <p:cNvPr id="1026" name="Picture 2" descr="C:\Users\suck_dynasty\Desktop\图片1.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004048" y="3843256"/>
            <a:ext cx="3888432" cy="22527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152364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1149</TotalTime>
  <Words>3647</Words>
  <Application>Microsoft Office PowerPoint</Application>
  <PresentationFormat>全屏显示(4:3)</PresentationFormat>
  <Paragraphs>432</Paragraphs>
  <Slides>25</Slides>
  <Notes>25</Notes>
  <HiddenSlides>0</HiddenSlides>
  <MMClips>0</MMClips>
  <ScaleCrop>false</ScaleCrop>
  <HeadingPairs>
    <vt:vector size="4" baseType="variant">
      <vt:variant>
        <vt:lpstr>主题</vt:lpstr>
      </vt:variant>
      <vt:variant>
        <vt:i4>1</vt:i4>
      </vt:variant>
      <vt:variant>
        <vt:lpstr>幻灯片标题</vt:lpstr>
      </vt:variant>
      <vt:variant>
        <vt:i4>25</vt:i4>
      </vt:variant>
    </vt:vector>
  </HeadingPairs>
  <TitlesOfParts>
    <vt:vector size="26" baseType="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suck_dynasty</dc:creator>
  <cp:lastModifiedBy>suck_dynasty</cp:lastModifiedBy>
  <cp:revision>147</cp:revision>
  <dcterms:created xsi:type="dcterms:W3CDTF">2018-11-18T08:05:40Z</dcterms:created>
  <dcterms:modified xsi:type="dcterms:W3CDTF">2018-12-04T09:06:39Z</dcterms:modified>
</cp:coreProperties>
</file>